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274" r:id="rId3"/>
    <p:sldId id="293" r:id="rId4"/>
    <p:sldId id="294" r:id="rId5"/>
    <p:sldId id="295" r:id="rId6"/>
    <p:sldId id="296" r:id="rId7"/>
    <p:sldId id="297" r:id="rId8"/>
    <p:sldId id="304" r:id="rId9"/>
    <p:sldId id="299" r:id="rId10"/>
    <p:sldId id="300" r:id="rId11"/>
    <p:sldId id="305" r:id="rId12"/>
    <p:sldId id="312" r:id="rId13"/>
    <p:sldId id="301" r:id="rId14"/>
    <p:sldId id="302" r:id="rId15"/>
    <p:sldId id="303" r:id="rId16"/>
    <p:sldId id="306" r:id="rId17"/>
    <p:sldId id="307" r:id="rId18"/>
    <p:sldId id="308" r:id="rId19"/>
    <p:sldId id="309" r:id="rId20"/>
    <p:sldId id="310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8A5CB-9952-47F7-8F64-6EF014C3C03D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A05B-1CD7-49A4-9D3C-5951675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5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A2A15-3DEB-4534-8076-BD885B9EF00E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/>
          </a:p>
        </p:txBody>
      </p:sp>
      <p:sp useBgFill="1"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ln w="9525">
            <a:noFill/>
            <a:round/>
            <a:headEnd/>
            <a:tailEnd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2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546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40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56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807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2943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55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7709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225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041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15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 useBgFill="1"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7853129E-140E-431F-87FB-455BC6654EBB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A9E22945-D458-4236-B75C-331E31238FA9}" type="slidenum">
              <a:rPr lang="en-US" smtClean="0"/>
              <a:t>‹#›</a:t>
            </a:fld>
            <a:endParaRPr lang="en-US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9150"/>
            <a:ext cx="3657600" cy="334645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Keys to Success in Engineering 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90600"/>
            <a:ext cx="3600714" cy="46904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l"/>
            <a:r>
              <a:rPr lang="en-US" sz="6000" dirty="0" smtClean="0"/>
              <a:t>Chapter 1</a:t>
            </a:r>
            <a:endParaRPr lang="en-US" sz="6000" dirty="0"/>
          </a:p>
        </p:txBody>
      </p:sp>
      <p:pic>
        <p:nvPicPr>
          <p:cNvPr id="6" name="Picture 8" descr="keys_illust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971800"/>
            <a:ext cx="1981200" cy="17526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493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Fixed </a:t>
            </a:r>
            <a:r>
              <a:rPr lang="en-US" dirty="0"/>
              <a:t>vs. Growth 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69488"/>
              </p:ext>
            </p:extLst>
          </p:nvPr>
        </p:nvGraphicFramePr>
        <p:xfrm>
          <a:off x="228600" y="1981200"/>
          <a:ext cx="8686799" cy="4677668"/>
        </p:xfrm>
        <a:graphic>
          <a:graphicData uri="http://schemas.openxmlformats.org/drawingml/2006/table">
            <a:tbl>
              <a:tblPr/>
              <a:tblGrid>
                <a:gridCol w="1396092"/>
                <a:gridCol w="3335111"/>
                <a:gridCol w="3955596"/>
              </a:tblGrid>
              <a:tr h="580907">
                <a:tc>
                  <a:txBody>
                    <a:bodyPr/>
                    <a:lstStyle/>
                    <a:p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 cap="small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Fixed Mindset </a:t>
                      </a:r>
                      <a:endParaRPr lang="en-US" sz="24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 cap="small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Growth Mindset</a:t>
                      </a:r>
                      <a:endParaRPr lang="en-US" sz="24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966"/>
                    </a:solidFill>
                  </a:tcPr>
                </a:tc>
              </a:tr>
              <a:tr h="88170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Challenges </a:t>
                      </a:r>
                      <a:endParaRPr lang="en-US" sz="200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Avoid challenges; stick to what you know well </a:t>
                      </a:r>
                      <a:endParaRPr lang="en-US" sz="2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Embrace challenges; overcoming challenges makes you stronger, smarter </a:t>
                      </a:r>
                      <a:endParaRPr lang="en-US" sz="2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</a:tr>
              <a:tr h="65241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Obstacles </a:t>
                      </a:r>
                      <a:endParaRPr lang="en-US" sz="200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Give up easily when you encounter obstacles </a:t>
                      </a:r>
                      <a:endParaRPr lang="en-US" sz="2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Persist in the face of setbacks; failure is an opportunity to learn </a:t>
                      </a:r>
                      <a:endParaRPr lang="en-US" sz="2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</a:tr>
              <a:tr h="106536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Effort </a:t>
                      </a:r>
                      <a:endParaRPr lang="en-US" sz="200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See effort as unpleasant and fruitless;  the need for effort is a sign of low ability </a:t>
                      </a:r>
                      <a:endParaRPr lang="en-US" sz="2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See effort as the path to growth and mastery </a:t>
                      </a:r>
                      <a:endParaRPr lang="en-US" sz="2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</a:tr>
              <a:tr h="80136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Criticism </a:t>
                      </a:r>
                      <a:endParaRPr lang="en-US" sz="200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Ignore useful criticism; see negative feedback as an insult </a:t>
                      </a:r>
                      <a:endParaRPr lang="en-US" sz="200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Seek feedback and learn from criticism </a:t>
                      </a:r>
                      <a:endParaRPr lang="en-US" sz="2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</a:tr>
              <a:tr h="65241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Success of Others </a:t>
                      </a:r>
                      <a:endParaRPr lang="en-US" sz="2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Feel threatened by the success of others </a:t>
                      </a:r>
                      <a:endParaRPr lang="en-US" sz="2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Find lessons and inspiration in the success of others </a:t>
                      </a:r>
                      <a:endParaRPr lang="en-US" sz="20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107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416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– Think Positively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Positive attitudes produce positive results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Negative attitudes produce negative results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95574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Grit: The Power of Passion and </a:t>
            </a:r>
            <a:r>
              <a:rPr lang="en-US" i="1" dirty="0" smtClean="0"/>
              <a:t>Perseverance</a:t>
            </a:r>
            <a:r>
              <a:rPr lang="en-US" dirty="0" smtClean="0"/>
              <a:t> by </a:t>
            </a:r>
            <a:r>
              <a:rPr lang="en-US" dirty="0"/>
              <a:t>Angela Duckworth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362200"/>
            <a:ext cx="51816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secret to </a:t>
            </a:r>
            <a:r>
              <a:rPr lang="en-US" dirty="0" smtClean="0"/>
              <a:t>achievement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special blend of passion and </a:t>
            </a:r>
            <a:r>
              <a:rPr lang="en-US" dirty="0" smtClean="0"/>
              <a:t>persistence – called </a:t>
            </a:r>
            <a:r>
              <a:rPr lang="en-US" b="1" i="1" dirty="0" smtClean="0"/>
              <a:t>grit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Develop </a:t>
            </a:r>
            <a:r>
              <a:rPr lang="en-US" dirty="0"/>
              <a:t>your grit by </a:t>
            </a:r>
            <a:r>
              <a:rPr lang="en-US" dirty="0" smtClean="0"/>
              <a:t>aligning your interest</a:t>
            </a:r>
            <a:r>
              <a:rPr lang="en-US" dirty="0"/>
              <a:t>, practice, purpose and hope </a:t>
            </a:r>
            <a:r>
              <a:rPr lang="en-US" dirty="0" smtClean="0"/>
              <a:t>with your </a:t>
            </a:r>
            <a:r>
              <a:rPr lang="en-US" dirty="0"/>
              <a:t>goals.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49286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987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Success Process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61471"/>
              </p:ext>
            </p:extLst>
          </p:nvPr>
        </p:nvGraphicFramePr>
        <p:xfrm>
          <a:off x="838200" y="2362200"/>
          <a:ext cx="8001000" cy="4274820"/>
        </p:xfrm>
        <a:graphic>
          <a:graphicData uri="http://schemas.openxmlformats.org/drawingml/2006/table">
            <a:tbl>
              <a:tblPr/>
              <a:tblGrid>
                <a:gridCol w="3102429"/>
                <a:gridCol w="4898571"/>
              </a:tblGrid>
              <a:tr h="57149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Step 1: Setting goals</a:t>
                      </a:r>
                      <a:endParaRPr lang="en-US" sz="24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I want to be an engineer?</a:t>
                      </a:r>
                      <a:endParaRPr lang="en-US" sz="28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Step 2: Strengthening commitment to goals</a:t>
                      </a:r>
                      <a:endParaRPr lang="en-US" sz="24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How important is it to me to become an engineer?</a:t>
                      </a:r>
                      <a:endParaRPr lang="en-US" sz="28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Step 3: Changing negative attitudes </a:t>
                      </a:r>
                      <a:endParaRPr lang="en-US" sz="240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What attitudes will interfere with my goal of becoming an engineer?</a:t>
                      </a:r>
                      <a:endParaRPr lang="en-US" sz="28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Step 4: Changing non-productive behaviors</a:t>
                      </a:r>
                      <a:endParaRPr lang="en-US" sz="24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What do I need to do differently to achieve my goal of becoming an engineer?</a:t>
                      </a:r>
                      <a:endParaRPr lang="en-US" sz="28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LinePrinte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162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Viewing </a:t>
            </a:r>
            <a:br>
              <a:rPr lang="en-US" dirty="0"/>
            </a:br>
            <a:r>
              <a:rPr lang="en-US" dirty="0"/>
              <a:t>Your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343400"/>
          </a:xfrm>
        </p:spPr>
        <p:txBody>
          <a:bodyPr>
            <a:normAutofit/>
          </a:bodyPr>
          <a:lstStyle/>
          <a:p>
            <a:r>
              <a:rPr lang="en-US" dirty="0"/>
              <a:t>Attributes Model – What knowledge, skills, and attitudes will you have when you graduate?</a:t>
            </a:r>
          </a:p>
          <a:p>
            <a:endParaRPr lang="en-US" dirty="0"/>
          </a:p>
          <a:p>
            <a:r>
              <a:rPr lang="en-US" dirty="0"/>
              <a:t>Employment Model – What do employers look for in new engineering graduates?</a:t>
            </a:r>
          </a:p>
          <a:p>
            <a:endParaRPr lang="en-US" dirty="0"/>
          </a:p>
          <a:p>
            <a:r>
              <a:rPr lang="en-US" dirty="0"/>
              <a:t>Student Involvement Model – What can you do to ensure that you get a quality education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68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Model – ABET </a:t>
            </a:r>
            <a:r>
              <a:rPr lang="en-US" dirty="0" smtClean="0"/>
              <a:t>Attributes of Engineering Graduates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 </a:t>
            </a:r>
            <a:r>
              <a:rPr lang="en-US" dirty="0"/>
              <a:t>ability to identify, formulate, and solve complex engineering problems by applying principles of engineering, science, and </a:t>
            </a:r>
            <a:r>
              <a:rPr lang="en-US" dirty="0" smtClean="0"/>
              <a:t>mathematics.</a:t>
            </a:r>
          </a:p>
          <a:p>
            <a:r>
              <a:rPr lang="en-US" dirty="0" smtClean="0"/>
              <a:t>An </a:t>
            </a:r>
            <a:r>
              <a:rPr lang="en-US" dirty="0"/>
              <a:t>ability to apply engineering design to produce solutions that meet specified needs with consideration of public health, safety, and welfare, as well as global, cultural, social, environmental, and economic </a:t>
            </a:r>
            <a:r>
              <a:rPr lang="en-US" dirty="0" smtClean="0"/>
              <a:t>factors.</a:t>
            </a:r>
          </a:p>
          <a:p>
            <a:r>
              <a:rPr lang="en-US" dirty="0" smtClean="0"/>
              <a:t>An </a:t>
            </a:r>
            <a:r>
              <a:rPr lang="en-US" dirty="0"/>
              <a:t>ability to communicate effectively with a range of </a:t>
            </a:r>
            <a:r>
              <a:rPr lang="en-US" dirty="0" smtClean="0"/>
              <a:t>audiences.</a:t>
            </a:r>
            <a:endParaRPr lang="en-US" dirty="0"/>
          </a:p>
        </p:txBody>
      </p:sp>
      <p:pic>
        <p:nvPicPr>
          <p:cNvPr id="4" name="Picture 3" descr="ABET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76200"/>
            <a:ext cx="2022209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3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Model – ABET </a:t>
            </a:r>
            <a:r>
              <a:rPr lang="en-US" dirty="0" smtClean="0"/>
              <a:t>Attributes of Engineering Graduates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ability to recognize ethical and professional responsibilities in engineering situations and make informed judgments, which must consider the impact of engineering solutions in global, economic, environmental, and societal </a:t>
            </a:r>
            <a:r>
              <a:rPr lang="en-US" dirty="0" smtClean="0"/>
              <a:t>contexts.</a:t>
            </a:r>
          </a:p>
          <a:p>
            <a:r>
              <a:rPr lang="en-US" dirty="0" smtClean="0"/>
              <a:t>An </a:t>
            </a:r>
            <a:r>
              <a:rPr lang="en-US" dirty="0"/>
              <a:t>ability to function effectively on a team whose members together provide leadership, create a collaborative and inclusive environment, establish goals, plan tasks, and meet </a:t>
            </a:r>
            <a:r>
              <a:rPr lang="en-US" dirty="0" smtClean="0"/>
              <a:t>objectives.</a:t>
            </a:r>
          </a:p>
          <a:p>
            <a:r>
              <a:rPr lang="en-US" dirty="0" smtClean="0"/>
              <a:t>An </a:t>
            </a:r>
            <a:r>
              <a:rPr lang="en-US" dirty="0"/>
              <a:t>ability to develop and conduct appropriate experimentation, analyze and interpret data, and use engineering judgment to draw </a:t>
            </a:r>
            <a:r>
              <a:rPr lang="en-US" dirty="0" smtClean="0"/>
              <a:t>conclusions.</a:t>
            </a:r>
          </a:p>
          <a:p>
            <a:r>
              <a:rPr lang="en-US" dirty="0" smtClean="0"/>
              <a:t>An </a:t>
            </a:r>
            <a:r>
              <a:rPr lang="en-US" dirty="0"/>
              <a:t>ability to acquire and apply new knowledge as needed, using appropriate learning </a:t>
            </a:r>
            <a:r>
              <a:rPr lang="en-US" dirty="0" smtClean="0"/>
              <a:t>strategies.</a:t>
            </a:r>
            <a:endParaRPr lang="en-US" dirty="0"/>
          </a:p>
        </p:txBody>
      </p:sp>
      <p:pic>
        <p:nvPicPr>
          <p:cNvPr id="4" name="Picture 3" descr="ABET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76200"/>
            <a:ext cx="2022209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80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Astin’s</a:t>
            </a:r>
            <a:r>
              <a:rPr lang="en-US" dirty="0"/>
              <a:t> Student Involvement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Time and energy devoted to studying</a:t>
            </a:r>
          </a:p>
          <a:p>
            <a:pPr>
              <a:lnSpc>
                <a:spcPct val="110000"/>
              </a:lnSpc>
            </a:pPr>
            <a:r>
              <a:rPr lang="en-US" dirty="0"/>
              <a:t>Time spent on campus</a:t>
            </a:r>
          </a:p>
          <a:p>
            <a:pPr>
              <a:lnSpc>
                <a:spcPct val="110000"/>
              </a:lnSpc>
            </a:pPr>
            <a:r>
              <a:rPr lang="en-US" dirty="0"/>
              <a:t>Participation in student organizations</a:t>
            </a:r>
          </a:p>
          <a:p>
            <a:pPr>
              <a:lnSpc>
                <a:spcPct val="110000"/>
              </a:lnSpc>
            </a:pPr>
            <a:r>
              <a:rPr lang="en-US" dirty="0"/>
              <a:t>Interaction with faculty members</a:t>
            </a:r>
          </a:p>
          <a:p>
            <a:pPr>
              <a:lnSpc>
                <a:spcPct val="110000"/>
              </a:lnSpc>
            </a:pPr>
            <a:r>
              <a:rPr lang="en-US" dirty="0"/>
              <a:t>Interaction with other students </a:t>
            </a:r>
          </a:p>
        </p:txBody>
      </p:sp>
    </p:spTree>
    <p:extLst>
      <p:ext uri="{BB962C8B-B14F-4D97-AF65-F5344CB8AC3E}">
        <p14:creationId xmlns:p14="http://schemas.microsoft.com/office/powerpoint/2010/main" val="2191369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3434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Communicates effectively in a variety of different ways, methods, and media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Possesses the ability to think both critically and creatively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Shows initiative and demonstrates a willingness to learn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Functions effectively on a team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Possesses the ability to think both individually and cooperatively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Demonstrates an understanding of engineering, science, and mathematics fundamentals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Demonstrates an understanding of information technology, digital competency, and information literacy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Maintains a positive self-image and possesses positive self-confidence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Chapter 1 - Graphic 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99564" y="76200"/>
            <a:ext cx="155863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09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Your Life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>
                <a:latin typeface="Arial Unicode MS" pitchFamily="34" charset="-128"/>
              </a:rPr>
              <a:t>Living Arrangements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Arial Unicode MS" pitchFamily="34" charset="-128"/>
              </a:rPr>
              <a:t>Part-Time </a:t>
            </a:r>
            <a:r>
              <a:rPr lang="en-US" dirty="0" smtClean="0">
                <a:latin typeface="Arial Unicode MS" pitchFamily="34" charset="-128"/>
              </a:rPr>
              <a:t>Work (60-hour rule)</a:t>
            </a:r>
            <a:endParaRPr lang="en-US" dirty="0">
              <a:latin typeface="Arial Unicode MS" pitchFamily="34" charset="-128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Arial Unicode MS" pitchFamily="34" charset="-128"/>
              </a:rPr>
              <a:t>Influence of Family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Arial Unicode MS" pitchFamily="34" charset="-128"/>
              </a:rPr>
              <a:t>Influence of Friends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Arial Unicode MS" pitchFamily="34" charset="-128"/>
              </a:rPr>
              <a:t>Other influences</a:t>
            </a:r>
            <a:r>
              <a:rPr lang="en-US" dirty="0" smtClean="0">
                <a:latin typeface="Arial Unicode MS" pitchFamily="34" charset="-128"/>
              </a:rPr>
              <a:t>?</a:t>
            </a:r>
            <a:endParaRPr lang="en-US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8542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can do it!</a:t>
            </a:r>
          </a:p>
          <a:p>
            <a:r>
              <a:rPr lang="en-US" b="1" dirty="0"/>
              <a:t>What is “success”?</a:t>
            </a:r>
          </a:p>
          <a:p>
            <a:r>
              <a:rPr lang="en-US" b="1" dirty="0"/>
              <a:t>Goal setting</a:t>
            </a:r>
          </a:p>
          <a:p>
            <a:r>
              <a:rPr lang="en-US" b="1" dirty="0"/>
              <a:t>Strengthening your commitment</a:t>
            </a:r>
          </a:p>
          <a:p>
            <a:r>
              <a:rPr lang="en-US" b="1" dirty="0"/>
              <a:t>Keys to success in engineering study</a:t>
            </a:r>
          </a:p>
          <a:p>
            <a:r>
              <a:rPr lang="en-US" b="1" dirty="0"/>
              <a:t>Models for viewing your education</a:t>
            </a:r>
          </a:p>
          <a:p>
            <a:r>
              <a:rPr lang="en-US" b="1" dirty="0"/>
              <a:t>Structure your life situation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Discussion Exercise </a:t>
            </a:r>
            <a:br>
              <a:rPr lang="en-US" dirty="0"/>
            </a:br>
            <a:r>
              <a:rPr lang="en-US" dirty="0"/>
              <a:t>Ability vs.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343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Divide into groups of five or six and discuss the following issue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>
                <a:latin typeface="Arial" charset="0"/>
              </a:rPr>
              <a:t>Do you believe that people succeed because of their ability, </a:t>
            </a:r>
            <a:r>
              <a:rPr lang="en-US" b="1" i="1" dirty="0" smtClean="0">
                <a:latin typeface="Arial" charset="0"/>
              </a:rPr>
              <a:t>that </a:t>
            </a:r>
            <a:r>
              <a:rPr lang="en-US" b="1" i="1" dirty="0">
                <a:latin typeface="Arial" charset="0"/>
              </a:rPr>
              <a:t>some people “have it” while others don’t?</a:t>
            </a:r>
          </a:p>
          <a:p>
            <a:pPr marL="0" indent="0">
              <a:buNone/>
            </a:pPr>
            <a:r>
              <a:rPr lang="en-US" b="1" i="1" dirty="0" smtClean="0">
                <a:latin typeface="Arial" charset="0"/>
              </a:rPr>
              <a:t>Or </a:t>
            </a:r>
            <a:r>
              <a:rPr lang="en-US" b="1" i="1" dirty="0">
                <a:latin typeface="Arial" charset="0"/>
              </a:rPr>
              <a:t>do you believe that people succeed because of their effort</a:t>
            </a:r>
            <a:r>
              <a:rPr lang="en-US" b="1" i="1" dirty="0" smtClean="0">
                <a:latin typeface="Arial" charset="0"/>
              </a:rPr>
              <a:t>?</a:t>
            </a:r>
            <a:endParaRPr lang="en-US" sz="2000" b="1" i="1" dirty="0">
              <a:latin typeface="Arial" charset="0"/>
            </a:endParaRPr>
          </a:p>
          <a:p>
            <a:pPr marL="0" indent="0">
              <a:buNone/>
            </a:pPr>
            <a:r>
              <a:rPr lang="en-US" b="1" i="1" dirty="0">
                <a:latin typeface="Arial" charset="0"/>
              </a:rPr>
              <a:t>Which do you think is more important: ability or effort?  Why</a:t>
            </a:r>
            <a:r>
              <a:rPr lang="en-US" b="1" i="1" dirty="0" smtClean="0">
                <a:latin typeface="Arial" charset="0"/>
              </a:rPr>
              <a:t>?</a:t>
            </a:r>
          </a:p>
          <a:p>
            <a:pPr marL="0" indent="0">
              <a:buNone/>
            </a:pPr>
            <a:endParaRPr lang="en-US" b="1" i="1" dirty="0">
              <a:latin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Select a group leader to keep the discussion on topic and a recorder who will report out for the </a:t>
            </a:r>
            <a:r>
              <a:rPr lang="en-US" dirty="0" smtClean="0">
                <a:latin typeface="Arial" charset="0"/>
              </a:rPr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57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Alternate Group Discussion Exercise - </a:t>
            </a:r>
            <a:r>
              <a:rPr lang="en-US" sz="3200" i="1" u="sng" dirty="0"/>
              <a:t>Fixed</a:t>
            </a:r>
            <a:r>
              <a:rPr lang="en-US" sz="3200" dirty="0"/>
              <a:t> Mindset vs. </a:t>
            </a:r>
            <a:r>
              <a:rPr lang="en-US" sz="3200" i="1" u="sng" dirty="0"/>
              <a:t>Growth</a:t>
            </a:r>
            <a:r>
              <a:rPr lang="en-US" sz="3200" dirty="0"/>
              <a:t> 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419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People generally have one of two “mindsets”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Fixed</a:t>
            </a:r>
            <a:r>
              <a:rPr lang="en-US" b="1" dirty="0"/>
              <a:t> mindset</a:t>
            </a:r>
            <a:r>
              <a:rPr lang="en-US" dirty="0"/>
              <a:t> -  You believe your talents and abilities are set in </a:t>
            </a:r>
            <a:r>
              <a:rPr lang="en-US" dirty="0" smtClean="0"/>
              <a:t>stone, either </a:t>
            </a:r>
            <a:r>
              <a:rPr lang="en-US" dirty="0"/>
              <a:t>you have them or your don’t</a:t>
            </a:r>
          </a:p>
          <a:p>
            <a:pPr marL="0" indent="0">
              <a:buNone/>
            </a:pPr>
            <a:r>
              <a:rPr lang="en-US" b="1" i="1" dirty="0"/>
              <a:t>Growth</a:t>
            </a:r>
            <a:r>
              <a:rPr lang="en-US" b="1" dirty="0"/>
              <a:t> mindset</a:t>
            </a:r>
            <a:r>
              <a:rPr lang="en-US" dirty="0"/>
              <a:t> – Talents can be developed and great abilities are built over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Discuss the implications of having each of these mindsets for success in engineering study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Appoint a group leader to keep on topic and a reporter to report out on what was discussed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39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Do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35052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Poorly prepared students have succeeded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Highly qualified students have failed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What makes the difference?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appy_gr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774" y="2828925"/>
            <a:ext cx="496817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91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Success?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smtClean="0"/>
              <a:t>Success</a:t>
            </a:r>
            <a:r>
              <a:rPr lang="en-US" i="1" dirty="0" smtClean="0"/>
              <a:t> </a:t>
            </a:r>
            <a:r>
              <a:rPr lang="en-US" i="1" dirty="0"/>
              <a:t>is the achievement of something desired, planned, or attempted</a:t>
            </a:r>
            <a:r>
              <a:rPr lang="en-US" sz="4000" i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pter 1 - Graphic 1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544263"/>
            <a:ext cx="5181600" cy="30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30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Arial" charset="0"/>
              </a:rPr>
              <a:t>How can you ever expect to get somewhere if you don’t know where you want to go?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Goals </a:t>
            </a:r>
            <a:r>
              <a:rPr lang="en-US" dirty="0"/>
              <a:t>give you something </a:t>
            </a:r>
            <a:r>
              <a:rPr lang="en-US" dirty="0" smtClean="0"/>
              <a:t>to measure </a:t>
            </a:r>
            <a:r>
              <a:rPr lang="en-US" dirty="0"/>
              <a:t>yourself against</a:t>
            </a:r>
          </a:p>
          <a:p>
            <a:r>
              <a:rPr lang="en-US" dirty="0"/>
              <a:t>Goals give your life direction</a:t>
            </a:r>
          </a:p>
          <a:p>
            <a:r>
              <a:rPr lang="en-US" dirty="0"/>
              <a:t>Write down your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1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Your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3810000" cy="3733800"/>
          </a:xfrm>
        </p:spPr>
        <p:txBody>
          <a:bodyPr/>
          <a:lstStyle/>
          <a:p>
            <a:r>
              <a:rPr lang="en-US" dirty="0"/>
              <a:t>Clarifying your </a:t>
            </a:r>
            <a:r>
              <a:rPr lang="en-US" dirty="0" smtClean="0"/>
              <a:t>goals</a:t>
            </a:r>
            <a:endParaRPr lang="en-US" dirty="0"/>
          </a:p>
          <a:p>
            <a:r>
              <a:rPr lang="en-US" dirty="0"/>
              <a:t>Learning as much as you can about </a:t>
            </a:r>
            <a:r>
              <a:rPr lang="en-US" dirty="0" smtClean="0"/>
              <a:t>engineering</a:t>
            </a:r>
            <a:endParaRPr lang="en-US" dirty="0"/>
          </a:p>
          <a:p>
            <a:r>
              <a:rPr lang="en-US" dirty="0"/>
              <a:t>Prepare a road </a:t>
            </a:r>
            <a:r>
              <a:rPr lang="en-US" dirty="0" smtClean="0"/>
              <a:t>map</a:t>
            </a:r>
            <a:endParaRPr lang="en-US" dirty="0"/>
          </a:p>
          <a:p>
            <a:r>
              <a:rPr lang="en-US" dirty="0"/>
              <a:t>Don’t let adversity stop </a:t>
            </a:r>
            <a:r>
              <a:rPr lang="en-US" dirty="0" smtClean="0"/>
              <a:t>you</a:t>
            </a:r>
            <a:endParaRPr lang="en-US" dirty="0"/>
          </a:p>
        </p:txBody>
      </p:sp>
      <p:pic>
        <p:nvPicPr>
          <p:cNvPr id="4" name="Picture 3" descr="Chapter 1 - Graphic 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1434" y="2743200"/>
            <a:ext cx="450256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5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 in </a:t>
            </a:r>
            <a:br>
              <a:rPr lang="en-US" dirty="0"/>
            </a:br>
            <a:r>
              <a:rPr lang="en-US" dirty="0"/>
              <a:t>Engineering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 Effort – “Work Hard”</a:t>
            </a:r>
          </a:p>
          <a:p>
            <a:endParaRPr lang="en-US" sz="3600" b="1" dirty="0"/>
          </a:p>
          <a:p>
            <a:r>
              <a:rPr lang="en-US" sz="3600" b="1" dirty="0"/>
              <a:t>  Approach – “Work Smart”</a:t>
            </a:r>
          </a:p>
          <a:p>
            <a:endParaRPr lang="en-US" sz="3600" b="1" dirty="0"/>
          </a:p>
          <a:p>
            <a:r>
              <a:rPr lang="en-US" sz="3600" b="1" dirty="0"/>
              <a:t>  Attitude – “Think Positively”</a:t>
            </a:r>
          </a:p>
        </p:txBody>
      </p:sp>
    </p:spTree>
    <p:extLst>
      <p:ext uri="{BB962C8B-B14F-4D97-AF65-F5344CB8AC3E}">
        <p14:creationId xmlns:p14="http://schemas.microsoft.com/office/powerpoint/2010/main" val="2828340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   Talent x Effort = Skill                    (1)       </a:t>
            </a:r>
          </a:p>
          <a:p>
            <a:pPr marL="0" indent="0" algn="ctr">
              <a:buNone/>
            </a:pPr>
            <a:r>
              <a:rPr lang="en-US" dirty="0" smtClean="0"/>
              <a:t>       Skill x Effort = Achievement      (2)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Substituting Skill from eq. (1) into eq. (2):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    Talent x (Effort)</a:t>
            </a:r>
            <a:r>
              <a:rPr lang="en-US" baseline="30000" dirty="0" smtClean="0"/>
              <a:t>2</a:t>
            </a:r>
            <a:r>
              <a:rPr lang="en-US" dirty="0" smtClean="0"/>
              <a:t> = Achievement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Without effort, skill and talent are useless.</a:t>
            </a:r>
          </a:p>
        </p:txBody>
      </p:sp>
    </p:spTree>
    <p:extLst>
      <p:ext uri="{BB962C8B-B14F-4D97-AF65-F5344CB8AC3E}">
        <p14:creationId xmlns:p14="http://schemas.microsoft.com/office/powerpoint/2010/main" val="1823017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Mindset: The New Psychology of Success  </a:t>
            </a:r>
            <a:r>
              <a:rPr lang="en-US" dirty="0"/>
              <a:t>by Carol S. </a:t>
            </a:r>
            <a:r>
              <a:rPr lang="en-US" dirty="0" err="1"/>
              <a:t>Dweck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514600"/>
            <a:ext cx="46482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Fixed mindset </a:t>
            </a:r>
            <a:r>
              <a:rPr lang="en-US" dirty="0"/>
              <a:t>– Your qualities (intelligence, personality, moral character) are carved in stone. </a:t>
            </a:r>
            <a:r>
              <a:rPr lang="en-US" dirty="0" smtClean="0"/>
              <a:t>Creates </a:t>
            </a:r>
            <a:r>
              <a:rPr lang="en-US" dirty="0"/>
              <a:t>an urgency to prove yourself over and over.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Growth mindset </a:t>
            </a:r>
            <a:r>
              <a:rPr lang="en-US" dirty="0"/>
              <a:t>– Your basic qualities are things you can cultivate and develop through your </a:t>
            </a:r>
            <a:r>
              <a:rPr lang="en-US" dirty="0" smtClean="0"/>
              <a:t>efforts. Creates </a:t>
            </a:r>
            <a:r>
              <a:rPr lang="en-US" dirty="0"/>
              <a:t>a desire to grow and improve.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362200"/>
            <a:ext cx="27960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38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 Chautauqua">
  <a:themeElements>
    <a:clrScheme name="Studying Engineering 5th Editio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A8492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1053</Words>
  <Application>Microsoft Office PowerPoint</Application>
  <PresentationFormat>On-screen Show (4:3)</PresentationFormat>
  <Paragraphs>136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Chautauqua</vt:lpstr>
      <vt:lpstr>Chapter 1</vt:lpstr>
      <vt:lpstr>Chapter Overview</vt:lpstr>
      <vt:lpstr>You Can Do It!</vt:lpstr>
      <vt:lpstr>What is Success?</vt:lpstr>
      <vt:lpstr>Goal Setting</vt:lpstr>
      <vt:lpstr>Strengthening Your Commitment</vt:lpstr>
      <vt:lpstr>Keys to Success in  Engineering Study</vt:lpstr>
      <vt:lpstr>Achievement</vt:lpstr>
      <vt:lpstr>Mindset: The New Psychology of Success  by Carol S. Dweck</vt:lpstr>
      <vt:lpstr>Comparison of  Fixed vs. Growth Mindset</vt:lpstr>
      <vt:lpstr>Attitude – Think Positively</vt:lpstr>
      <vt:lpstr>Grit: The Power of Passion and Perseverance by Angela Duckworth</vt:lpstr>
      <vt:lpstr>Summary of the Success Process</vt:lpstr>
      <vt:lpstr>Models for Viewing  Your Education</vt:lpstr>
      <vt:lpstr>Attributes Model – ABET Attributes of Engineering Graduates</vt:lpstr>
      <vt:lpstr>Attributes Model – ABET Attributes of Engineering Graduates (cont.)</vt:lpstr>
      <vt:lpstr>Astin’s Student Involvement Model</vt:lpstr>
      <vt:lpstr>Employment Model</vt:lpstr>
      <vt:lpstr>Structure Your Life Situation</vt:lpstr>
      <vt:lpstr>Group Discussion Exercise  Ability vs. Effort</vt:lpstr>
      <vt:lpstr>Alternate Group Discussion Exercise - Fixed Mindset vs. Growth Mindset</vt:lpstr>
    </vt:vector>
  </TitlesOfParts>
  <Manager>Steffen Peuker;Jennifer Mott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Steffen Peuker;Jennifer Mott</dc:creator>
  <cp:lastModifiedBy>Steffen Peuker</cp:lastModifiedBy>
  <cp:revision>19</cp:revision>
  <dcterms:created xsi:type="dcterms:W3CDTF">2019-04-13T17:40:17Z</dcterms:created>
  <dcterms:modified xsi:type="dcterms:W3CDTF">2019-04-13T20:38:55Z</dcterms:modified>
</cp:coreProperties>
</file>