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9" r:id="rId2"/>
    <p:sldId id="274" r:id="rId3"/>
    <p:sldId id="305" r:id="rId4"/>
    <p:sldId id="306" r:id="rId5"/>
    <p:sldId id="307" r:id="rId6"/>
    <p:sldId id="308" r:id="rId7"/>
    <p:sldId id="309" r:id="rId8"/>
    <p:sldId id="310" r:id="rId9"/>
    <p:sldId id="311" r:id="rId10"/>
    <p:sldId id="312" r:id="rId11"/>
    <p:sldId id="313" r:id="rId12"/>
    <p:sldId id="314" r:id="rId13"/>
    <p:sldId id="286"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888"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88A5CB-9952-47F7-8F64-6EF014C3C03D}" type="datetimeFigureOut">
              <a:rPr lang="en-US" smtClean="0"/>
              <a:t>4/13/2019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C2A05B-1CD7-49A4-9D3C-595167529A48}" type="slidenum">
              <a:rPr lang="en-US" smtClean="0"/>
              <a:t>‹#›</a:t>
            </a:fld>
            <a:endParaRPr lang="en-US"/>
          </a:p>
        </p:txBody>
      </p:sp>
    </p:spTree>
    <p:extLst>
      <p:ext uri="{BB962C8B-B14F-4D97-AF65-F5344CB8AC3E}">
        <p14:creationId xmlns:p14="http://schemas.microsoft.com/office/powerpoint/2010/main" val="883152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6EA2A15-3DEB-4534-8076-BD885B9EF00E}" type="slidenum">
              <a:rPr lang="en-US"/>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kumimoji="1" lang="en-US" altLang="en-US"/>
          </a:p>
        </p:txBody>
      </p:sp>
      <p:sp useBgFill="1">
        <p:nvSpPr>
          <p:cNvPr id="5" name="AutoShape 3"/>
          <p:cNvSpPr>
            <a:spLocks noChangeArrowheads="1"/>
          </p:cNvSpPr>
          <p:nvPr/>
        </p:nvSpPr>
        <p:spPr bwMode="auto">
          <a:xfrm>
            <a:off x="685800" y="990600"/>
            <a:ext cx="5181600" cy="1905000"/>
          </a:xfrm>
          <a:prstGeom prst="roundRect">
            <a:avLst>
              <a:gd name="adj" fmla="val 50000"/>
            </a:avLst>
          </a:prstGeom>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kumimoji="1" lang="en-US" altLang="en-US"/>
          </a:p>
        </p:txBody>
      </p:sp>
      <p:grpSp>
        <p:nvGrpSpPr>
          <p:cNvPr id="6" name="Group 1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sp>
          <p:nvSpPr>
            <p:cNvPr id="8" name="AutoShape 7"/>
            <p:cNvSpPr>
              <a:spLocks noChangeArrowheads="1"/>
            </p:cNvSpPr>
            <p:nvPr/>
          </p:nvSpPr>
          <p:spPr bwMode="auto">
            <a:xfrm>
              <a:off x="5196" y="3080"/>
              <a:ext cx="164" cy="201"/>
            </a:xfrm>
            <a:prstGeom prst="flowChartDelay">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grpSp>
      <p:sp>
        <p:nvSpPr>
          <p:cNvPr id="5124"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smtClean="0"/>
              <a:t>Click to edit Master subtitle style</a:t>
            </a:r>
            <a:endParaRPr lang="en-US"/>
          </a:p>
        </p:txBody>
      </p:sp>
      <p:sp>
        <p:nvSpPr>
          <p:cNvPr id="5131"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smtClean="0"/>
              <a:t>Click to edit Master title style</a:t>
            </a:r>
            <a:endParaRPr lang="en-US"/>
          </a:p>
        </p:txBody>
      </p:sp>
      <p:sp>
        <p:nvSpPr>
          <p:cNvPr id="9" name="Date Placeholder 8"/>
          <p:cNvSpPr>
            <a:spLocks noGrp="1" noChangeArrowheads="1"/>
          </p:cNvSpPr>
          <p:nvPr>
            <p:ph type="dt" sz="quarter" idx="10"/>
          </p:nvPr>
        </p:nvSpPr>
        <p:spPr>
          <a:xfrm>
            <a:off x="2667000" y="6553200"/>
            <a:ext cx="1905000" cy="304800"/>
          </a:xfrm>
        </p:spPr>
        <p:txBody>
          <a:bodyPr/>
          <a:lstStyle>
            <a:lvl1pPr>
              <a:defRPr>
                <a:solidFill>
                  <a:schemeClr val="bg1"/>
                </a:solidFill>
              </a:defRPr>
            </a:lvl1pPr>
          </a:lstStyle>
          <a:p>
            <a:fld id="{7853129E-140E-431F-87FB-455BC6654EBB}" type="datetimeFigureOut">
              <a:rPr lang="en-US" smtClean="0"/>
              <a:t>4/13/2019</a:t>
            </a:fld>
            <a:endParaRPr lang="en-US"/>
          </a:p>
        </p:txBody>
      </p:sp>
      <p:sp>
        <p:nvSpPr>
          <p:cNvPr id="10" name="Footer Placeholder 9"/>
          <p:cNvSpPr>
            <a:spLocks noGrp="1" noChangeArrowheads="1"/>
          </p:cNvSpPr>
          <p:nvPr>
            <p:ph type="ftr" sz="quarter" idx="11"/>
          </p:nvPr>
        </p:nvSpPr>
        <p:spPr>
          <a:xfrm>
            <a:off x="5195888" y="6553200"/>
            <a:ext cx="3279775" cy="304800"/>
          </a:xfrm>
        </p:spPr>
        <p:txBody>
          <a:bodyPr/>
          <a:lstStyle>
            <a:lvl1pPr algn="r">
              <a:defRPr/>
            </a:lvl1pPr>
          </a:lstStyle>
          <a:p>
            <a:endParaRPr lang="en-US"/>
          </a:p>
        </p:txBody>
      </p:sp>
      <p:sp>
        <p:nvSpPr>
          <p:cNvPr id="11" name="Slide Number Placeholder 10"/>
          <p:cNvSpPr>
            <a:spLocks noGrp="1" noChangeArrowheads="1"/>
          </p:cNvSpPr>
          <p:nvPr>
            <p:ph type="sldNum" sz="quarter" idx="12"/>
          </p:nvPr>
        </p:nvSpPr>
        <p:spPr>
          <a:xfrm>
            <a:off x="9525" y="6359525"/>
            <a:ext cx="587375" cy="488950"/>
          </a:xfrm>
        </p:spPr>
        <p:txBody>
          <a:bodyPr anchorCtr="0"/>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123997275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4/13/2019</a:t>
            </a:fld>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382460546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4/13/2019</a:t>
            </a:fld>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416133403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4/13/2019</a:t>
            </a:fld>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243775641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4/13/2019</a:t>
            </a:fld>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148038075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4/13/2019</a:t>
            </a:fld>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328512943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4/13/2019</a:t>
            </a:fld>
            <a:endParaRPr lang="en-US"/>
          </a:p>
        </p:txBody>
      </p:sp>
      <p:sp>
        <p:nvSpPr>
          <p:cNvPr id="8" name="Rectangle 9"/>
          <p:cNvSpPr>
            <a:spLocks noGrp="1" noChangeArrowheads="1"/>
          </p:cNvSpPr>
          <p:nvPr>
            <p:ph type="ftr" sz="quarter" idx="11"/>
          </p:nvPr>
        </p:nvSpPr>
        <p:spPr>
          <a:ln/>
        </p:spPr>
        <p:txBody>
          <a:bodyPr/>
          <a:lstStyle>
            <a:lvl1pPr>
              <a:defRPr/>
            </a:lvl1pPr>
          </a:lstStyle>
          <a:p>
            <a:endParaRPr lang="en-US"/>
          </a:p>
        </p:txBody>
      </p:sp>
      <p:sp>
        <p:nvSpPr>
          <p:cNvPr id="9"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210771550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4/13/2019</a:t>
            </a:fld>
            <a:endParaRPr lang="en-US"/>
          </a:p>
        </p:txBody>
      </p:sp>
      <p:sp>
        <p:nvSpPr>
          <p:cNvPr id="4" name="Rectangle 9"/>
          <p:cNvSpPr>
            <a:spLocks noGrp="1" noChangeArrowheads="1"/>
          </p:cNvSpPr>
          <p:nvPr>
            <p:ph type="ftr" sz="quarter" idx="11"/>
          </p:nvPr>
        </p:nvSpPr>
        <p:spPr>
          <a:ln/>
        </p:spPr>
        <p:txBody>
          <a:bodyPr/>
          <a:lstStyle>
            <a:lvl1pPr>
              <a:defRPr/>
            </a:lvl1pPr>
          </a:lstStyle>
          <a:p>
            <a:endParaRPr lang="en-US"/>
          </a:p>
        </p:txBody>
      </p:sp>
      <p:sp>
        <p:nvSpPr>
          <p:cNvPr id="5"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49887709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4/13/2019</a:t>
            </a:fld>
            <a:endParaRPr lang="en-US"/>
          </a:p>
        </p:txBody>
      </p:sp>
      <p:sp>
        <p:nvSpPr>
          <p:cNvPr id="3" name="Rectangle 9"/>
          <p:cNvSpPr>
            <a:spLocks noGrp="1" noChangeArrowheads="1"/>
          </p:cNvSpPr>
          <p:nvPr>
            <p:ph type="ftr" sz="quarter" idx="11"/>
          </p:nvPr>
        </p:nvSpPr>
        <p:spPr>
          <a:ln/>
        </p:spPr>
        <p:txBody>
          <a:bodyPr/>
          <a:lstStyle>
            <a:lvl1pPr>
              <a:defRPr/>
            </a:lvl1pPr>
          </a:lstStyle>
          <a:p>
            <a:endParaRPr lang="en-US"/>
          </a:p>
        </p:txBody>
      </p:sp>
      <p:sp>
        <p:nvSpPr>
          <p:cNvPr id="4"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295072250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4/13/2019</a:t>
            </a:fld>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71420417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4/13/2019</a:t>
            </a:fld>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a:p>
        </p:txBody>
      </p:sp>
    </p:spTree>
    <p:extLst>
      <p:ext uri="{BB962C8B-B14F-4D97-AF65-F5344CB8AC3E}">
        <p14:creationId xmlns:p14="http://schemas.microsoft.com/office/powerpoint/2010/main" val="128741155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3200400" cy="6858000"/>
            <a:chOff x="0" y="0"/>
            <a:chExt cx="2016" cy="4320"/>
          </a:xfrm>
        </p:grpSpPr>
        <p:sp>
          <p:nvSpPr>
            <p:cNvPr id="1036" name="Rectangle 3"/>
            <p:cNvSpPr>
              <a:spLocks noChangeArrowheads="1"/>
            </p:cNvSpPr>
            <p:nvPr/>
          </p:nvSpPr>
          <p:spPr bwMode="auto">
            <a:xfrm>
              <a:off x="0" y="0"/>
              <a:ext cx="480" cy="432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sp>
          <p:nvSpPr>
            <p:cNvPr id="1037" name="Rectangle 4"/>
            <p:cNvSpPr>
              <a:spLocks noChangeArrowheads="1"/>
            </p:cNvSpPr>
            <p:nvPr/>
          </p:nvSpPr>
          <p:spPr bwMode="auto">
            <a:xfrm>
              <a:off x="432" y="0"/>
              <a:ext cx="1584" cy="6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grpSp>
      <p:sp useBgFill="1">
        <p:nvSpPr>
          <p:cNvPr id="1027" name="AutoShape 5"/>
          <p:cNvSpPr>
            <a:spLocks noChangeArrowheads="1"/>
          </p:cNvSpPr>
          <p:nvPr/>
        </p:nvSpPr>
        <p:spPr bwMode="auto">
          <a:xfrm>
            <a:off x="762000" y="762000"/>
            <a:ext cx="5105400" cy="609600"/>
          </a:xfrm>
          <a:prstGeom prst="roundRect">
            <a:avLst>
              <a:gd name="adj" fmla="val 50000"/>
            </a:avLst>
          </a:prstGeom>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kumimoji="1" lang="en-US" altLang="en-US"/>
          </a:p>
        </p:txBody>
      </p:sp>
      <p:sp>
        <p:nvSpPr>
          <p:cNvPr id="1028" name="Rectangle 6"/>
          <p:cNvSpPr>
            <a:spLocks noGrp="1" noChangeArrowheads="1"/>
          </p:cNvSpPr>
          <p:nvPr>
            <p:ph type="title"/>
          </p:nvPr>
        </p:nvSpPr>
        <p:spPr bwMode="auto">
          <a:xfrm>
            <a:off x="914400" y="762000"/>
            <a:ext cx="8001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US" altLang="en-US" smtClean="0"/>
          </a:p>
        </p:txBody>
      </p:sp>
      <p:sp>
        <p:nvSpPr>
          <p:cNvPr id="1029" name="Rectangle 7"/>
          <p:cNvSpPr>
            <a:spLocks noGrp="1" noChangeArrowheads="1"/>
          </p:cNvSpPr>
          <p:nvPr>
            <p:ph type="body" idx="1"/>
          </p:nvPr>
        </p:nvSpPr>
        <p:spPr bwMode="auto">
          <a:xfrm>
            <a:off x="914400" y="2362200"/>
            <a:ext cx="800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4104"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eaLnBrk="1" hangingPunct="1">
              <a:defRPr sz="1400">
                <a:latin typeface="+mn-lt"/>
              </a:defRPr>
            </a:lvl1pPr>
          </a:lstStyle>
          <a:p>
            <a:fld id="{7853129E-140E-431F-87FB-455BC6654EBB}" type="datetimeFigureOut">
              <a:rPr lang="en-US" smtClean="0"/>
              <a:t>4/13/2019</a:t>
            </a:fld>
            <a:endParaRPr lang="en-US"/>
          </a:p>
        </p:txBody>
      </p:sp>
      <p:sp>
        <p:nvSpPr>
          <p:cNvPr id="4105"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eaLnBrk="1" hangingPunct="1">
              <a:defRPr sz="1400">
                <a:latin typeface="+mn-lt"/>
              </a:defRPr>
            </a:lvl1pPr>
          </a:lstStyle>
          <a:p>
            <a:endParaRPr lang="en-US"/>
          </a:p>
        </p:txBody>
      </p:sp>
      <p:sp>
        <p:nvSpPr>
          <p:cNvPr id="4106"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eaLnBrk="1" hangingPunct="1">
              <a:defRPr sz="2600" b="1">
                <a:solidFill>
                  <a:schemeClr val="bg1"/>
                </a:solidFill>
                <a:latin typeface="Arial" pitchFamily="34" charset="0"/>
              </a:defRPr>
            </a:lvl1pPr>
          </a:lstStyle>
          <a:p>
            <a:fld id="{A9E22945-D458-4236-B75C-331E31238FA9}" type="slidenum">
              <a:rPr lang="en-US" smtClean="0"/>
              <a:t>‹#›</a:t>
            </a:fld>
            <a:endParaRPr lang="en-US"/>
          </a:p>
        </p:txBody>
      </p:sp>
      <p:grpSp>
        <p:nvGrpSpPr>
          <p:cNvPr id="1033" name="Group 11"/>
          <p:cNvGrpSpPr>
            <a:grpSpLocks/>
          </p:cNvGrpSpPr>
          <p:nvPr/>
        </p:nvGrpSpPr>
        <p:grpSpPr bwMode="auto">
          <a:xfrm>
            <a:off x="228600" y="1981200"/>
            <a:ext cx="7391400" cy="319088"/>
            <a:chOff x="144" y="1248"/>
            <a:chExt cx="4656" cy="201"/>
          </a:xfrm>
        </p:grpSpPr>
        <p:sp>
          <p:nvSpPr>
            <p:cNvPr id="1034" name="AutoShape 12"/>
            <p:cNvSpPr>
              <a:spLocks noChangeArrowheads="1"/>
            </p:cNvSpPr>
            <p:nvPr/>
          </p:nvSpPr>
          <p:spPr bwMode="auto">
            <a:xfrm>
              <a:off x="384" y="1248"/>
              <a:ext cx="4416" cy="200"/>
            </a:xfrm>
            <a:prstGeom prst="roundRect">
              <a:avLst>
                <a:gd name="adj" fmla="val 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sp>
          <p:nvSpPr>
            <p:cNvPr id="1035" name="AutoShape 13"/>
            <p:cNvSpPr>
              <a:spLocks noChangeArrowheads="1"/>
            </p:cNvSpPr>
            <p:nvPr/>
          </p:nvSpPr>
          <p:spPr bwMode="auto">
            <a:xfrm flipH="1">
              <a:off x="144" y="1248"/>
              <a:ext cx="248" cy="201"/>
            </a:xfrm>
            <a:prstGeom prst="flowChartDelay">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75000"/>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80000"/>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304800" y="2971800"/>
            <a:ext cx="3657600" cy="3346450"/>
          </a:xfrm>
        </p:spPr>
        <p:txBody>
          <a:bodyPr anchor="t" anchorCtr="0">
            <a:noAutofit/>
          </a:bodyPr>
          <a:lstStyle/>
          <a:p>
            <a:pPr algn="ctr"/>
            <a:r>
              <a:rPr lang="en-US" sz="4400" b="1" i="1" dirty="0" smtClean="0">
                <a:solidFill>
                  <a:schemeClr val="tx1"/>
                </a:solidFill>
                <a:effectLst>
                  <a:outerShdw blurRad="50800" dist="38100" dir="2700000" algn="tl" rotWithShape="0">
                    <a:prstClr val="black">
                      <a:alpha val="40000"/>
                    </a:prstClr>
                  </a:outerShdw>
                </a:effectLst>
              </a:rPr>
              <a:t>The </a:t>
            </a:r>
            <a:r>
              <a:rPr lang="en-US" sz="4400" b="1" i="1" dirty="0">
                <a:solidFill>
                  <a:schemeClr val="tx1"/>
                </a:solidFill>
                <a:effectLst>
                  <a:outerShdw blurRad="50800" dist="38100" dir="2700000" algn="tl" rotWithShape="0">
                    <a:prstClr val="black">
                      <a:alpha val="40000"/>
                    </a:prstClr>
                  </a:outerShdw>
                </a:effectLst>
              </a:rPr>
              <a:t>Engineering Profession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990600"/>
            <a:ext cx="3600714" cy="4690404"/>
          </a:xfrm>
          <a:prstGeom prst="rect">
            <a:avLst/>
          </a:prstGeom>
        </p:spPr>
      </p:pic>
      <p:sp>
        <p:nvSpPr>
          <p:cNvPr id="7" name="Title 1"/>
          <p:cNvSpPr>
            <a:spLocks noGrp="1"/>
          </p:cNvSpPr>
          <p:nvPr>
            <p:ph type="ctrTitle" sz="quarter"/>
          </p:nvPr>
        </p:nvSpPr>
        <p:spPr/>
        <p:txBody>
          <a:bodyPr/>
          <a:lstStyle/>
          <a:p>
            <a:pPr algn="l"/>
            <a:r>
              <a:rPr lang="en-US" sz="6000" dirty="0" smtClean="0"/>
              <a:t>Chapter 2</a:t>
            </a:r>
            <a:endParaRPr lang="en-US" sz="6000" dirty="0"/>
          </a:p>
        </p:txBody>
      </p:sp>
      <p:pic>
        <p:nvPicPr>
          <p:cNvPr id="6" name="Picture 8" descr="shuttle_illust9"/>
          <p:cNvPicPr>
            <a:picLocks noChangeAspect="1" noChangeArrowheads="1"/>
          </p:cNvPicPr>
          <p:nvPr/>
        </p:nvPicPr>
        <p:blipFill>
          <a:blip r:embed="rId4"/>
          <a:srcRect/>
          <a:stretch>
            <a:fillRect/>
          </a:stretch>
        </p:blipFill>
        <p:spPr bwMode="auto">
          <a:xfrm>
            <a:off x="1143000" y="5029200"/>
            <a:ext cx="2286000" cy="1524000"/>
          </a:xfrm>
          <a:prstGeom prst="rect">
            <a:avLst/>
          </a:prstGeom>
          <a:solidFill>
            <a:schemeClr val="accent1"/>
          </a:solidFill>
          <a:ln w="9525">
            <a:noFill/>
            <a:miter lim="800000"/>
            <a:headEnd/>
            <a:tailEnd/>
          </a:ln>
        </p:spPr>
      </p:pic>
    </p:spTree>
    <p:extLst>
      <p:ext uri="{BB962C8B-B14F-4D97-AF65-F5344CB8AC3E}">
        <p14:creationId xmlns:p14="http://schemas.microsoft.com/office/powerpoint/2010/main" val="1639493782"/>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Varied Opportunities</a:t>
            </a:r>
          </a:p>
        </p:txBody>
      </p:sp>
      <p:sp>
        <p:nvSpPr>
          <p:cNvPr id="3" name="Content Placeholder 2"/>
          <p:cNvSpPr>
            <a:spLocks noGrp="1"/>
          </p:cNvSpPr>
          <p:nvPr>
            <p:ph idx="1"/>
          </p:nvPr>
        </p:nvSpPr>
        <p:spPr/>
        <p:txBody>
          <a:bodyPr/>
          <a:lstStyle/>
          <a:p>
            <a:pPr marL="0">
              <a:buNone/>
            </a:pPr>
            <a:r>
              <a:rPr lang="en-US" sz="3600" dirty="0"/>
              <a:t>The day you walk down the aisle to receive your degree in engineering, you have closed no doors.  </a:t>
            </a:r>
          </a:p>
          <a:p>
            <a:pPr marL="0">
              <a:buNone/>
            </a:pPr>
            <a:endParaRPr lang="en-US" sz="1600" dirty="0"/>
          </a:p>
          <a:p>
            <a:pPr marL="0">
              <a:buNone/>
            </a:pPr>
            <a:r>
              <a:rPr lang="en-US" sz="3600" dirty="0"/>
              <a:t>There is nothing you cannot become from that day forward!!!</a:t>
            </a:r>
          </a:p>
          <a:p>
            <a:pPr marL="0" indent="0">
              <a:buNone/>
            </a:pPr>
            <a:endParaRPr lang="en-US" sz="3600" dirty="0"/>
          </a:p>
        </p:txBody>
      </p:sp>
    </p:spTree>
    <p:extLst>
      <p:ext uri="{BB962C8B-B14F-4D97-AF65-F5344CB8AC3E}">
        <p14:creationId xmlns:p14="http://schemas.microsoft.com/office/powerpoint/2010/main" val="298187434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8001000" cy="1143000"/>
          </a:xfrm>
        </p:spPr>
        <p:txBody>
          <a:bodyPr anchor="t" anchorCtr="0"/>
          <a:lstStyle/>
          <a:p>
            <a:r>
              <a:rPr lang="en-US" dirty="0"/>
              <a:t>People Educated as Engineers</a:t>
            </a:r>
          </a:p>
        </p:txBody>
      </p:sp>
      <p:sp>
        <p:nvSpPr>
          <p:cNvPr id="3" name="Content Placeholder 2"/>
          <p:cNvSpPr>
            <a:spLocks noGrp="1"/>
          </p:cNvSpPr>
          <p:nvPr>
            <p:ph idx="1"/>
          </p:nvPr>
        </p:nvSpPr>
        <p:spPr/>
        <p:txBody>
          <a:bodyPr/>
          <a:lstStyle/>
          <a:p>
            <a:endParaRPr lang="en-US"/>
          </a:p>
        </p:txBody>
      </p:sp>
      <p:graphicFrame>
        <p:nvGraphicFramePr>
          <p:cNvPr id="5" name="Content Placeholder 5"/>
          <p:cNvGraphicFramePr>
            <a:graphicFrameLocks/>
          </p:cNvGraphicFramePr>
          <p:nvPr>
            <p:extLst>
              <p:ext uri="{D42A27DB-BD31-4B8C-83A1-F6EECF244321}">
                <p14:modId xmlns:p14="http://schemas.microsoft.com/office/powerpoint/2010/main" val="131941459"/>
              </p:ext>
            </p:extLst>
          </p:nvPr>
        </p:nvGraphicFramePr>
        <p:xfrm>
          <a:off x="0" y="1576612"/>
          <a:ext cx="9144000" cy="5281388"/>
        </p:xfrm>
        <a:graphic>
          <a:graphicData uri="http://schemas.openxmlformats.org/drawingml/2006/table">
            <a:tbl>
              <a:tblPr firstRow="1" bandRow="1">
                <a:tableStyleId>{5C22544A-7EE6-4342-B048-85BDC9FD1C3A}</a:tableStyleId>
              </a:tblPr>
              <a:tblGrid>
                <a:gridCol w="4019550"/>
                <a:gridCol w="5124450"/>
              </a:tblGrid>
              <a:tr h="404343">
                <a:tc>
                  <a:txBody>
                    <a:bodyPr/>
                    <a:lstStyle/>
                    <a:p>
                      <a:pPr algn="ctr"/>
                      <a:r>
                        <a:rPr lang="en-US" dirty="0" smtClean="0"/>
                        <a:t>Engineer</a:t>
                      </a:r>
                      <a:endParaRPr lang="en-US" dirty="0"/>
                    </a:p>
                  </a:txBody>
                  <a:tcPr/>
                </a:tc>
                <a:tc>
                  <a:txBody>
                    <a:bodyPr/>
                    <a:lstStyle/>
                    <a:p>
                      <a:pPr algn="ctr"/>
                      <a:r>
                        <a:rPr lang="en-US" dirty="0" smtClean="0"/>
                        <a:t>Profession</a:t>
                      </a:r>
                      <a:endParaRPr lang="en-US" dirty="0"/>
                    </a:p>
                  </a:txBody>
                  <a:tcPr/>
                </a:tc>
              </a:tr>
              <a:tr h="409958">
                <a:tc>
                  <a:txBody>
                    <a:bodyPr/>
                    <a:lstStyle/>
                    <a:p>
                      <a:pPr marL="0" marR="0" algn="just">
                        <a:spcBef>
                          <a:spcPts val="100"/>
                        </a:spcBef>
                        <a:spcAft>
                          <a:spcPts val="100"/>
                        </a:spcAft>
                      </a:pPr>
                      <a:r>
                        <a:rPr lang="en-US" sz="2000" dirty="0">
                          <a:effectLst/>
                          <a:latin typeface="Times New Roman"/>
                          <a:ea typeface="Times New Roman"/>
                          <a:cs typeface="Times New Roman"/>
                        </a:rPr>
                        <a:t>Jimmy Carter</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President of the United States</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09958">
                <a:tc>
                  <a:txBody>
                    <a:bodyPr/>
                    <a:lstStyle/>
                    <a:p>
                      <a:pPr marL="0" marR="0" algn="just">
                        <a:spcBef>
                          <a:spcPts val="100"/>
                        </a:spcBef>
                        <a:spcAft>
                          <a:spcPts val="100"/>
                        </a:spcAft>
                      </a:pPr>
                      <a:r>
                        <a:rPr lang="en-US" sz="2000">
                          <a:effectLst/>
                          <a:latin typeface="Times New Roman"/>
                          <a:ea typeface="Times New Roman"/>
                          <a:cs typeface="Times New Roman"/>
                        </a:rPr>
                        <a:t>Alfred Hitchcock</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Film Director/Producer</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09958">
                <a:tc>
                  <a:txBody>
                    <a:bodyPr/>
                    <a:lstStyle/>
                    <a:p>
                      <a:pPr marL="0" marR="0" algn="just">
                        <a:spcBef>
                          <a:spcPts val="100"/>
                        </a:spcBef>
                        <a:spcAft>
                          <a:spcPts val="100"/>
                        </a:spcAft>
                      </a:pPr>
                      <a:r>
                        <a:rPr lang="en-US" sz="2000">
                          <a:effectLst/>
                          <a:latin typeface="Times New Roman"/>
                          <a:ea typeface="Times New Roman"/>
                          <a:cs typeface="Times New Roman"/>
                        </a:rPr>
                        <a:t>Eleanor Baum</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First Woman Dean of Engineering</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09958">
                <a:tc>
                  <a:txBody>
                    <a:bodyPr/>
                    <a:lstStyle/>
                    <a:p>
                      <a:pPr marL="0" marR="0" algn="just">
                        <a:spcBef>
                          <a:spcPts val="100"/>
                        </a:spcBef>
                        <a:spcAft>
                          <a:spcPts val="100"/>
                        </a:spcAft>
                      </a:pPr>
                      <a:r>
                        <a:rPr lang="en-US" sz="2000">
                          <a:effectLst/>
                          <a:latin typeface="Times New Roman"/>
                          <a:ea typeface="Times New Roman"/>
                          <a:cs typeface="Times New Roman"/>
                        </a:rPr>
                        <a:t>Herbie Hancock</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Jazz Musician</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09958">
                <a:tc>
                  <a:txBody>
                    <a:bodyPr/>
                    <a:lstStyle/>
                    <a:p>
                      <a:pPr marL="0" marR="0" algn="just">
                        <a:spcBef>
                          <a:spcPts val="100"/>
                        </a:spcBef>
                        <a:spcAft>
                          <a:spcPts val="100"/>
                        </a:spcAft>
                      </a:pPr>
                      <a:r>
                        <a:rPr lang="en-US" sz="2000" dirty="0">
                          <a:effectLst/>
                          <a:latin typeface="Times New Roman"/>
                          <a:ea typeface="Times New Roman"/>
                          <a:cs typeface="Times New Roman"/>
                        </a:rPr>
                        <a:t>Frank Capra</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American Film Director</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09958">
                <a:tc>
                  <a:txBody>
                    <a:bodyPr/>
                    <a:lstStyle/>
                    <a:p>
                      <a:pPr marL="0" marR="0" algn="just">
                        <a:spcBef>
                          <a:spcPts val="100"/>
                        </a:spcBef>
                        <a:spcAft>
                          <a:spcPts val="100"/>
                        </a:spcAft>
                      </a:pPr>
                      <a:r>
                        <a:rPr lang="en-US" sz="2000">
                          <a:effectLst/>
                          <a:latin typeface="Times New Roman"/>
                          <a:ea typeface="Times New Roman"/>
                          <a:cs typeface="Times New Roman"/>
                        </a:rPr>
                        <a:t>Paul MacCready</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Inventor/Winner of Kremer Prize</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09958">
                <a:tc>
                  <a:txBody>
                    <a:bodyPr/>
                    <a:lstStyle/>
                    <a:p>
                      <a:pPr marL="0" marR="0" algn="just">
                        <a:spcBef>
                          <a:spcPts val="100"/>
                        </a:spcBef>
                        <a:spcAft>
                          <a:spcPts val="100"/>
                        </a:spcAft>
                      </a:pPr>
                      <a:r>
                        <a:rPr lang="en-US" sz="2000">
                          <a:effectLst/>
                          <a:latin typeface="Times New Roman"/>
                          <a:ea typeface="Times New Roman"/>
                          <a:cs typeface="Times New Roman"/>
                        </a:rPr>
                        <a:t>Ellen Ochoa</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Space Shuttle Astronaut</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09958">
                <a:tc>
                  <a:txBody>
                    <a:bodyPr/>
                    <a:lstStyle/>
                    <a:p>
                      <a:pPr marL="0" marR="0" algn="just">
                        <a:spcBef>
                          <a:spcPts val="100"/>
                        </a:spcBef>
                        <a:spcAft>
                          <a:spcPts val="100"/>
                        </a:spcAft>
                      </a:pPr>
                      <a:r>
                        <a:rPr lang="en-US" sz="2000">
                          <a:effectLst/>
                          <a:latin typeface="Times New Roman"/>
                          <a:ea typeface="Times New Roman"/>
                          <a:cs typeface="Times New Roman"/>
                        </a:rPr>
                        <a:t>Hyman G. Rickover</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Father of the Nuclear Navy</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92693">
                <a:tc>
                  <a:txBody>
                    <a:bodyPr/>
                    <a:lstStyle/>
                    <a:p>
                      <a:pPr marL="0" marR="0" algn="just">
                        <a:spcBef>
                          <a:spcPts val="100"/>
                        </a:spcBef>
                        <a:spcAft>
                          <a:spcPts val="100"/>
                        </a:spcAft>
                      </a:pPr>
                      <a:r>
                        <a:rPr lang="en-US" sz="2000" dirty="0">
                          <a:effectLst/>
                          <a:latin typeface="Times New Roman"/>
                          <a:ea typeface="Times New Roman"/>
                          <a:cs typeface="Times New Roman"/>
                        </a:rPr>
                        <a:t>Bill Nye</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Host of TV Show “Bill Nye, The Science Guy”</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09958">
                <a:tc>
                  <a:txBody>
                    <a:bodyPr/>
                    <a:lstStyle/>
                    <a:p>
                      <a:pPr marL="0" marR="0" algn="just">
                        <a:spcBef>
                          <a:spcPts val="100"/>
                        </a:spcBef>
                        <a:spcAft>
                          <a:spcPts val="100"/>
                        </a:spcAft>
                      </a:pPr>
                      <a:r>
                        <a:rPr lang="en-US" sz="2000">
                          <a:effectLst/>
                          <a:latin typeface="Times New Roman"/>
                          <a:ea typeface="Times New Roman"/>
                          <a:cs typeface="Times New Roman"/>
                        </a:rPr>
                        <a:t>Boris Yeltsin</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President of Russia</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09958">
                <a:tc>
                  <a:txBody>
                    <a:bodyPr/>
                    <a:lstStyle/>
                    <a:p>
                      <a:pPr marL="0" marR="0" algn="just">
                        <a:spcBef>
                          <a:spcPts val="100"/>
                        </a:spcBef>
                        <a:spcAft>
                          <a:spcPts val="100"/>
                        </a:spcAft>
                      </a:pPr>
                      <a:r>
                        <a:rPr lang="en-US" sz="2000">
                          <a:effectLst/>
                          <a:latin typeface="Times New Roman"/>
                          <a:ea typeface="Times New Roman"/>
                          <a:cs typeface="Times New Roman"/>
                        </a:rPr>
                        <a:t>Alexander Calder</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Sculptor</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84772">
                <a:tc>
                  <a:txBody>
                    <a:bodyPr/>
                    <a:lstStyle/>
                    <a:p>
                      <a:pPr marL="0" marR="0" algn="just">
                        <a:spcBef>
                          <a:spcPts val="100"/>
                        </a:spcBef>
                        <a:spcAft>
                          <a:spcPts val="100"/>
                        </a:spcAft>
                      </a:pPr>
                      <a:r>
                        <a:rPr lang="en-US" sz="2000" dirty="0">
                          <a:effectLst/>
                          <a:latin typeface="Times New Roman"/>
                          <a:ea typeface="Times New Roman"/>
                          <a:cs typeface="Times New Roman"/>
                        </a:rPr>
                        <a:t>Bill Koch</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just">
                        <a:spcBef>
                          <a:spcPts val="100"/>
                        </a:spcBef>
                        <a:spcAft>
                          <a:spcPts val="100"/>
                        </a:spcAft>
                      </a:pPr>
                      <a:r>
                        <a:rPr lang="en-US" sz="2000" dirty="0">
                          <a:effectLst/>
                          <a:latin typeface="Times New Roman"/>
                          <a:ea typeface="Times New Roman"/>
                          <a:cs typeface="Times New Roman"/>
                        </a:rPr>
                        <a:t>Yachtsman/Captain of America Cup Team</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92594012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426829790"/>
              </p:ext>
            </p:extLst>
          </p:nvPr>
        </p:nvGraphicFramePr>
        <p:xfrm>
          <a:off x="0" y="10548"/>
          <a:ext cx="9144000" cy="6847449"/>
        </p:xfrm>
        <a:graphic>
          <a:graphicData uri="http://schemas.openxmlformats.org/drawingml/2006/table">
            <a:tbl>
              <a:tblPr firstRow="1" bandRow="1">
                <a:tableStyleId>{5C22544A-7EE6-4342-B048-85BDC9FD1C3A}</a:tableStyleId>
              </a:tblPr>
              <a:tblGrid>
                <a:gridCol w="4038600"/>
                <a:gridCol w="5105400"/>
              </a:tblGrid>
              <a:tr h="659937">
                <a:tc>
                  <a:txBody>
                    <a:bodyPr/>
                    <a:lstStyle/>
                    <a:p>
                      <a:pPr algn="ctr"/>
                      <a:r>
                        <a:rPr lang="en-US" sz="2000" dirty="0" smtClean="0"/>
                        <a:t>Engineer</a:t>
                      </a:r>
                      <a:endParaRPr lang="en-US" sz="2000" dirty="0"/>
                    </a:p>
                  </a:txBody>
                  <a:tcPr/>
                </a:tc>
                <a:tc>
                  <a:txBody>
                    <a:bodyPr/>
                    <a:lstStyle/>
                    <a:p>
                      <a:pPr algn="ctr"/>
                      <a:r>
                        <a:rPr lang="en-US" sz="2000" dirty="0" smtClean="0"/>
                        <a:t>Profession</a:t>
                      </a:r>
                      <a:endParaRPr lang="en-US" sz="2000" dirty="0"/>
                    </a:p>
                  </a:txBody>
                  <a:tcPr/>
                </a:tc>
              </a:tr>
              <a:tr h="418872">
                <a:tc>
                  <a:txBody>
                    <a:bodyPr/>
                    <a:lstStyle/>
                    <a:p>
                      <a:pPr marL="0" marR="0" algn="just">
                        <a:spcBef>
                          <a:spcPts val="100"/>
                        </a:spcBef>
                        <a:spcAft>
                          <a:spcPts val="100"/>
                        </a:spcAft>
                      </a:pPr>
                      <a:r>
                        <a:rPr lang="en-US" sz="2000" dirty="0">
                          <a:effectLst/>
                          <a:latin typeface="Times New Roman"/>
                          <a:ea typeface="Times New Roman"/>
                          <a:cs typeface="Times New Roman"/>
                        </a:rPr>
                        <a:t>W. Edwards Deming</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smtClean="0">
                          <a:effectLst/>
                          <a:latin typeface="Times New Roman"/>
                          <a:ea typeface="Times New Roman"/>
                          <a:cs typeface="Times New Roman"/>
                        </a:rPr>
                        <a:t>Father of Modern Management Practice (TQM)</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85288">
                <a:tc>
                  <a:txBody>
                    <a:bodyPr/>
                    <a:lstStyle/>
                    <a:p>
                      <a:pPr marL="0" marR="0" algn="just">
                        <a:spcBef>
                          <a:spcPts val="100"/>
                        </a:spcBef>
                        <a:spcAft>
                          <a:spcPts val="100"/>
                        </a:spcAft>
                      </a:pPr>
                      <a:r>
                        <a:rPr lang="en-US" sz="2000" dirty="0">
                          <a:effectLst/>
                          <a:latin typeface="Times New Roman"/>
                          <a:ea typeface="Times New Roman"/>
                          <a:cs typeface="Times New Roman"/>
                        </a:rPr>
                        <a:t>Grace Murray Hopper</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U.S. Navy Rear Admiral/Computer Engineer</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85288">
                <a:tc>
                  <a:txBody>
                    <a:bodyPr/>
                    <a:lstStyle/>
                    <a:p>
                      <a:pPr marL="0" marR="0" algn="just">
                        <a:spcBef>
                          <a:spcPts val="100"/>
                        </a:spcBef>
                        <a:spcAft>
                          <a:spcPts val="100"/>
                        </a:spcAft>
                      </a:pPr>
                      <a:r>
                        <a:rPr lang="en-US" sz="2000">
                          <a:effectLst/>
                          <a:latin typeface="Times New Roman"/>
                          <a:ea typeface="Times New Roman"/>
                          <a:cs typeface="Times New Roman"/>
                        </a:rPr>
                        <a:t>Ming Tsai</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Restaurateur and Star on TV’s Food Network</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85288">
                <a:tc>
                  <a:txBody>
                    <a:bodyPr/>
                    <a:lstStyle/>
                    <a:p>
                      <a:pPr marL="0" marR="0" algn="just">
                        <a:spcBef>
                          <a:spcPts val="100"/>
                        </a:spcBef>
                        <a:spcAft>
                          <a:spcPts val="100"/>
                        </a:spcAft>
                      </a:pPr>
                      <a:r>
                        <a:rPr lang="en-US" sz="2000" dirty="0" err="1">
                          <a:effectLst/>
                          <a:latin typeface="Times New Roman"/>
                          <a:ea typeface="Times New Roman"/>
                          <a:cs typeface="Times New Roman"/>
                        </a:rPr>
                        <a:t>Hu</a:t>
                      </a:r>
                      <a:r>
                        <a:rPr lang="en-US" sz="2000" dirty="0">
                          <a:effectLst/>
                          <a:latin typeface="Times New Roman"/>
                          <a:ea typeface="Times New Roman"/>
                          <a:cs typeface="Times New Roman"/>
                        </a:rPr>
                        <a:t> </a:t>
                      </a:r>
                      <a:r>
                        <a:rPr lang="en-US" sz="2000" dirty="0" err="1">
                          <a:effectLst/>
                          <a:latin typeface="Times New Roman"/>
                          <a:ea typeface="Times New Roman"/>
                          <a:cs typeface="Times New Roman"/>
                        </a:rPr>
                        <a:t>Jintao</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President of the People’s Republic of China</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70643">
                <a:tc>
                  <a:txBody>
                    <a:bodyPr/>
                    <a:lstStyle/>
                    <a:p>
                      <a:pPr marL="0" marR="0" algn="just">
                        <a:spcBef>
                          <a:spcPts val="100"/>
                        </a:spcBef>
                        <a:spcAft>
                          <a:spcPts val="100"/>
                        </a:spcAft>
                      </a:pPr>
                      <a:r>
                        <a:rPr lang="en-US" sz="2000">
                          <a:effectLst/>
                          <a:latin typeface="Times New Roman"/>
                          <a:ea typeface="Times New Roman"/>
                          <a:cs typeface="Times New Roman"/>
                        </a:rPr>
                        <a:t>Montel Williams</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Syndicated Talk Show Host</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76989">
                <a:tc>
                  <a:txBody>
                    <a:bodyPr/>
                    <a:lstStyle/>
                    <a:p>
                      <a:pPr marL="0" marR="0" algn="just">
                        <a:spcBef>
                          <a:spcPts val="100"/>
                        </a:spcBef>
                        <a:spcAft>
                          <a:spcPts val="100"/>
                        </a:spcAft>
                      </a:pPr>
                      <a:r>
                        <a:rPr lang="en-US" sz="2000">
                          <a:effectLst/>
                          <a:latin typeface="Times New Roman"/>
                          <a:ea typeface="Times New Roman"/>
                          <a:cs typeface="Times New Roman"/>
                        </a:rPr>
                        <a:t>John H. Sununu</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Political Pundit/Governor of New Hampshire</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70643">
                <a:tc>
                  <a:txBody>
                    <a:bodyPr/>
                    <a:lstStyle/>
                    <a:p>
                      <a:pPr marL="0" marR="0" algn="just">
                        <a:spcBef>
                          <a:spcPts val="100"/>
                        </a:spcBef>
                        <a:spcAft>
                          <a:spcPts val="100"/>
                        </a:spcAft>
                      </a:pPr>
                      <a:r>
                        <a:rPr lang="en-US" sz="2000">
                          <a:effectLst/>
                          <a:latin typeface="Times New Roman"/>
                          <a:ea typeface="Times New Roman"/>
                          <a:cs typeface="Times New Roman"/>
                        </a:rPr>
                        <a:t>Samuel Bodman</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U.S. Secretary of Energy</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70643">
                <a:tc>
                  <a:txBody>
                    <a:bodyPr/>
                    <a:lstStyle/>
                    <a:p>
                      <a:pPr marL="0" marR="0" algn="just">
                        <a:spcBef>
                          <a:spcPts val="100"/>
                        </a:spcBef>
                        <a:spcAft>
                          <a:spcPts val="100"/>
                        </a:spcAft>
                      </a:pPr>
                      <a:r>
                        <a:rPr lang="en-US" sz="2000">
                          <a:effectLst/>
                          <a:latin typeface="Times New Roman"/>
                          <a:ea typeface="Times New Roman"/>
                          <a:cs typeface="Times New Roman"/>
                        </a:rPr>
                        <a:t>Donald Thompson</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CEO and President, McDonald’s Corp.</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70643">
                <a:tc>
                  <a:txBody>
                    <a:bodyPr/>
                    <a:lstStyle/>
                    <a:p>
                      <a:pPr marL="0" marR="0" algn="just">
                        <a:spcBef>
                          <a:spcPts val="100"/>
                        </a:spcBef>
                        <a:spcAft>
                          <a:spcPts val="100"/>
                        </a:spcAft>
                      </a:pPr>
                      <a:r>
                        <a:rPr lang="en-US" sz="2000">
                          <a:effectLst/>
                          <a:latin typeface="Times New Roman"/>
                          <a:ea typeface="Times New Roman"/>
                          <a:cs typeface="Times New Roman"/>
                        </a:rPr>
                        <a:t>Rowan Atkinson</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smtClean="0">
                          <a:effectLst/>
                          <a:latin typeface="Times New Roman"/>
                          <a:ea typeface="Times New Roman"/>
                          <a:cs typeface="Times New Roman"/>
                        </a:rPr>
                        <a:t>British Actor/Comedian/Screenwriter</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70643">
                <a:tc>
                  <a:txBody>
                    <a:bodyPr/>
                    <a:lstStyle/>
                    <a:p>
                      <a:pPr marL="0" marR="0" algn="just">
                        <a:spcBef>
                          <a:spcPts val="100"/>
                        </a:spcBef>
                        <a:spcAft>
                          <a:spcPts val="100"/>
                        </a:spcAft>
                      </a:pPr>
                      <a:r>
                        <a:rPr lang="en-US" sz="2000" dirty="0">
                          <a:effectLst/>
                          <a:latin typeface="Times New Roman"/>
                          <a:ea typeface="Times New Roman"/>
                          <a:cs typeface="Times New Roman"/>
                        </a:rPr>
                        <a:t>Rudolph Diesel</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Inventor of the Diesel Engine</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70643">
                <a:tc>
                  <a:txBody>
                    <a:bodyPr/>
                    <a:lstStyle/>
                    <a:p>
                      <a:pPr marL="0" marR="0" algn="just">
                        <a:spcBef>
                          <a:spcPts val="100"/>
                        </a:spcBef>
                        <a:spcAft>
                          <a:spcPts val="100"/>
                        </a:spcAft>
                      </a:pPr>
                      <a:r>
                        <a:rPr lang="en-US" sz="2000" dirty="0">
                          <a:effectLst/>
                          <a:latin typeface="Times New Roman"/>
                          <a:ea typeface="Times New Roman"/>
                          <a:cs typeface="Times New Roman"/>
                        </a:rPr>
                        <a:t>Michael Bloomberg</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Billionaire/Mayor of New York City</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70643">
                <a:tc>
                  <a:txBody>
                    <a:bodyPr/>
                    <a:lstStyle/>
                    <a:p>
                      <a:pPr marL="0" marR="0" algn="just">
                        <a:spcBef>
                          <a:spcPts val="100"/>
                        </a:spcBef>
                        <a:spcAft>
                          <a:spcPts val="100"/>
                        </a:spcAft>
                      </a:pPr>
                      <a:r>
                        <a:rPr lang="en-US" sz="2000">
                          <a:effectLst/>
                          <a:latin typeface="Times New Roman"/>
                          <a:ea typeface="Times New Roman"/>
                          <a:cs typeface="Times New Roman"/>
                        </a:rPr>
                        <a:t>Lonnie G. Johnson</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Inventor (</a:t>
                      </a:r>
                      <a:r>
                        <a:rPr lang="en-US" sz="2000" dirty="0" err="1">
                          <a:effectLst/>
                          <a:latin typeface="Times New Roman"/>
                          <a:ea typeface="Times New Roman"/>
                          <a:cs typeface="Times New Roman"/>
                        </a:rPr>
                        <a:t>SuperSoaker</a:t>
                      </a:r>
                      <a:r>
                        <a:rPr lang="en-US" sz="2000" dirty="0">
                          <a:effectLst/>
                          <a:latin typeface="Times New Roman"/>
                          <a:ea typeface="Times New Roman"/>
                          <a:cs typeface="Times New Roman"/>
                        </a:rPr>
                        <a:t>®)</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70643">
                <a:tc>
                  <a:txBody>
                    <a:bodyPr/>
                    <a:lstStyle/>
                    <a:p>
                      <a:pPr marL="0" marR="0" algn="just">
                        <a:spcBef>
                          <a:spcPts val="100"/>
                        </a:spcBef>
                        <a:spcAft>
                          <a:spcPts val="100"/>
                        </a:spcAft>
                      </a:pPr>
                      <a:r>
                        <a:rPr lang="en-US" sz="2000">
                          <a:effectLst/>
                          <a:latin typeface="Times New Roman"/>
                          <a:ea typeface="Times New Roman"/>
                          <a:cs typeface="Times New Roman"/>
                        </a:rPr>
                        <a:t>A. Scott Crossfield</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X-15 Test Pilot</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70643">
                <a:tc>
                  <a:txBody>
                    <a:bodyPr/>
                    <a:lstStyle/>
                    <a:p>
                      <a:pPr marL="0" marR="0" algn="just">
                        <a:spcBef>
                          <a:spcPts val="100"/>
                        </a:spcBef>
                        <a:spcAft>
                          <a:spcPts val="100"/>
                        </a:spcAft>
                      </a:pPr>
                      <a:r>
                        <a:rPr lang="en-US" sz="2000">
                          <a:effectLst/>
                          <a:latin typeface="Times New Roman"/>
                          <a:ea typeface="Times New Roman"/>
                          <a:cs typeface="Times New Roman"/>
                        </a:rPr>
                        <a:t>Don Louis A. Ferre</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Governor of Puerto Rico</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53523767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3607021"/>
              </p:ext>
            </p:extLst>
          </p:nvPr>
        </p:nvGraphicFramePr>
        <p:xfrm>
          <a:off x="0" y="-4"/>
          <a:ext cx="9144000" cy="4609628"/>
        </p:xfrm>
        <a:graphic>
          <a:graphicData uri="http://schemas.openxmlformats.org/drawingml/2006/table">
            <a:tbl>
              <a:tblPr firstRow="1" bandRow="1">
                <a:tableStyleId>{5C22544A-7EE6-4342-B048-85BDC9FD1C3A}</a:tableStyleId>
              </a:tblPr>
              <a:tblGrid>
                <a:gridCol w="4038600"/>
                <a:gridCol w="5105400"/>
              </a:tblGrid>
              <a:tr h="421055">
                <a:tc>
                  <a:txBody>
                    <a:bodyPr/>
                    <a:lstStyle/>
                    <a:p>
                      <a:pPr algn="ctr"/>
                      <a:r>
                        <a:rPr lang="en-US" sz="2000" dirty="0" smtClean="0"/>
                        <a:t>Engineer</a:t>
                      </a:r>
                      <a:endParaRPr lang="en-US" sz="2000" dirty="0"/>
                    </a:p>
                  </a:txBody>
                  <a:tcPr/>
                </a:tc>
                <a:tc>
                  <a:txBody>
                    <a:bodyPr/>
                    <a:lstStyle/>
                    <a:p>
                      <a:pPr algn="ctr"/>
                      <a:r>
                        <a:rPr lang="en-US" sz="2000" dirty="0" smtClean="0"/>
                        <a:t>Profession</a:t>
                      </a:r>
                      <a:endParaRPr lang="en-US" sz="2000" dirty="0"/>
                    </a:p>
                  </a:txBody>
                  <a:tcPr/>
                </a:tc>
              </a:tr>
              <a:tr h="417149">
                <a:tc>
                  <a:txBody>
                    <a:bodyPr/>
                    <a:lstStyle/>
                    <a:p>
                      <a:pPr marL="0" marR="0" algn="just">
                        <a:spcBef>
                          <a:spcPts val="100"/>
                        </a:spcBef>
                        <a:spcAft>
                          <a:spcPts val="100"/>
                        </a:spcAft>
                      </a:pPr>
                      <a:r>
                        <a:rPr lang="en-US" sz="2000" dirty="0">
                          <a:effectLst/>
                          <a:latin typeface="Times New Roman"/>
                          <a:ea typeface="Times New Roman"/>
                          <a:cs typeface="Times New Roman"/>
                        </a:rPr>
                        <a:t>Yasser Arafat</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Palestinian Leader/Nobel Peace Prize Laureate</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21055">
                <a:tc>
                  <a:txBody>
                    <a:bodyPr/>
                    <a:lstStyle/>
                    <a:p>
                      <a:pPr marL="0" marR="0" algn="just">
                        <a:spcBef>
                          <a:spcPts val="100"/>
                        </a:spcBef>
                        <a:spcAft>
                          <a:spcPts val="100"/>
                        </a:spcAft>
                      </a:pPr>
                      <a:r>
                        <a:rPr lang="en-US" sz="2000">
                          <a:effectLst/>
                          <a:latin typeface="Times New Roman"/>
                          <a:ea typeface="Times New Roman"/>
                          <a:cs typeface="Times New Roman"/>
                        </a:rPr>
                        <a:t>Tom Landry</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Dallas Cowboys’ Head Coach</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21055">
                <a:tc>
                  <a:txBody>
                    <a:bodyPr/>
                    <a:lstStyle/>
                    <a:p>
                      <a:pPr marL="0" marR="0" algn="just">
                        <a:spcBef>
                          <a:spcPts val="100"/>
                        </a:spcBef>
                        <a:spcAft>
                          <a:spcPts val="100"/>
                        </a:spcAft>
                      </a:pPr>
                      <a:r>
                        <a:rPr lang="en-US" sz="2000">
                          <a:effectLst/>
                          <a:latin typeface="Times New Roman"/>
                          <a:ea typeface="Times New Roman"/>
                          <a:cs typeface="Times New Roman"/>
                        </a:rPr>
                        <a:t>Igor Sikorsky</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Inventor of Single Rotor Helicopter</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21055">
                <a:tc>
                  <a:txBody>
                    <a:bodyPr/>
                    <a:lstStyle/>
                    <a:p>
                      <a:pPr marL="0" marR="0" algn="just">
                        <a:spcBef>
                          <a:spcPts val="100"/>
                        </a:spcBef>
                        <a:spcAft>
                          <a:spcPts val="100"/>
                        </a:spcAft>
                      </a:pPr>
                      <a:r>
                        <a:rPr lang="en-US" sz="2000">
                          <a:effectLst/>
                          <a:latin typeface="Times New Roman"/>
                          <a:ea typeface="Times New Roman"/>
                          <a:cs typeface="Times New Roman"/>
                        </a:rPr>
                        <a:t>Mohamed Morsi</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President of Egypt</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21055">
                <a:tc>
                  <a:txBody>
                    <a:bodyPr/>
                    <a:lstStyle/>
                    <a:p>
                      <a:pPr marL="0" marR="0" algn="just">
                        <a:spcBef>
                          <a:spcPts val="100"/>
                        </a:spcBef>
                        <a:spcAft>
                          <a:spcPts val="100"/>
                        </a:spcAft>
                      </a:pPr>
                      <a:r>
                        <a:rPr lang="en-US" sz="2000">
                          <a:effectLst/>
                          <a:latin typeface="Times New Roman"/>
                          <a:ea typeface="Times New Roman"/>
                          <a:cs typeface="Times New Roman"/>
                        </a:rPr>
                        <a:t>Shiela Widnall</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Secretary of the Air Force</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02984">
                <a:tc>
                  <a:txBody>
                    <a:bodyPr/>
                    <a:lstStyle/>
                    <a:p>
                      <a:pPr marL="0" marR="0" algn="just">
                        <a:spcBef>
                          <a:spcPts val="100"/>
                        </a:spcBef>
                        <a:spcAft>
                          <a:spcPts val="100"/>
                        </a:spcAft>
                      </a:pPr>
                      <a:r>
                        <a:rPr lang="en-US" sz="2000">
                          <a:effectLst/>
                          <a:latin typeface="Times New Roman"/>
                          <a:ea typeface="Times New Roman"/>
                          <a:cs typeface="Times New Roman"/>
                        </a:rPr>
                        <a:t>David A. Wolf</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Astronaut/Medical Doctor/Electrical Engineer</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21055">
                <a:tc>
                  <a:txBody>
                    <a:bodyPr/>
                    <a:lstStyle/>
                    <a:p>
                      <a:pPr marL="0" marR="0" algn="just">
                        <a:spcBef>
                          <a:spcPts val="100"/>
                        </a:spcBef>
                        <a:spcAft>
                          <a:spcPts val="100"/>
                        </a:spcAft>
                      </a:pPr>
                      <a:r>
                        <a:rPr lang="en-US" sz="2000">
                          <a:effectLst/>
                          <a:latin typeface="Times New Roman"/>
                          <a:ea typeface="Times New Roman"/>
                          <a:cs typeface="Times New Roman"/>
                        </a:rPr>
                        <a:t>Robert A. Moog</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Father of Synthetic Music</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21055">
                <a:tc>
                  <a:txBody>
                    <a:bodyPr/>
                    <a:lstStyle/>
                    <a:p>
                      <a:pPr marL="0" marR="0" algn="just">
                        <a:spcBef>
                          <a:spcPts val="100"/>
                        </a:spcBef>
                        <a:spcAft>
                          <a:spcPts val="100"/>
                        </a:spcAft>
                      </a:pPr>
                      <a:r>
                        <a:rPr lang="en-US" sz="2000">
                          <a:effectLst/>
                          <a:latin typeface="Times New Roman"/>
                          <a:ea typeface="Times New Roman"/>
                          <a:cs typeface="Times New Roman"/>
                        </a:rPr>
                        <a:t>Chester Carlson</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Inventor of Xerox Process</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21055">
                <a:tc>
                  <a:txBody>
                    <a:bodyPr/>
                    <a:lstStyle/>
                    <a:p>
                      <a:pPr marL="0" marR="0" algn="just">
                        <a:spcBef>
                          <a:spcPts val="100"/>
                        </a:spcBef>
                        <a:spcAft>
                          <a:spcPts val="100"/>
                        </a:spcAft>
                      </a:pPr>
                      <a:r>
                        <a:rPr lang="en-US" sz="2000">
                          <a:effectLst/>
                          <a:latin typeface="Times New Roman"/>
                          <a:ea typeface="Times New Roman"/>
                          <a:cs typeface="Times New Roman"/>
                        </a:rPr>
                        <a:t>John A. McCone</a:t>
                      </a:r>
                      <a:endParaRPr lang="en-US" sz="20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Director of Central Intelligence Agency</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421055">
                <a:tc>
                  <a:txBody>
                    <a:bodyPr/>
                    <a:lstStyle/>
                    <a:p>
                      <a:pPr marL="0" marR="0" algn="just">
                        <a:spcBef>
                          <a:spcPts val="100"/>
                        </a:spcBef>
                        <a:spcAft>
                          <a:spcPts val="100"/>
                        </a:spcAft>
                      </a:pPr>
                      <a:r>
                        <a:rPr lang="en-US" sz="2000" dirty="0">
                          <a:effectLst/>
                          <a:latin typeface="Times New Roman"/>
                          <a:ea typeface="Times New Roman"/>
                          <a:cs typeface="Times New Roman"/>
                        </a:rPr>
                        <a:t>Arthur C. Nielsen</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l">
                        <a:spcBef>
                          <a:spcPts val="100"/>
                        </a:spcBef>
                        <a:spcAft>
                          <a:spcPts val="100"/>
                        </a:spcAft>
                      </a:pPr>
                      <a:r>
                        <a:rPr lang="en-US" sz="2000" dirty="0">
                          <a:effectLst/>
                          <a:latin typeface="Times New Roman"/>
                          <a:ea typeface="Times New Roman"/>
                          <a:cs typeface="Times New Roman"/>
                        </a:rPr>
                        <a:t>Developer of Nielsen TV Ratings</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bl>
          </a:graphicData>
        </a:graphic>
      </p:graphicFrame>
      <p:sp>
        <p:nvSpPr>
          <p:cNvPr id="3" name="TextBox 2"/>
          <p:cNvSpPr txBox="1"/>
          <p:nvPr/>
        </p:nvSpPr>
        <p:spPr>
          <a:xfrm>
            <a:off x="1143000" y="4800600"/>
            <a:ext cx="3276600" cy="369332"/>
          </a:xfrm>
          <a:prstGeom prst="rect">
            <a:avLst/>
          </a:prstGeom>
          <a:noFill/>
        </p:spPr>
        <p:txBody>
          <a:bodyPr wrap="square" rtlCol="0">
            <a:spAutoFit/>
          </a:bodyPr>
          <a:lstStyle/>
          <a:p>
            <a:r>
              <a:rPr lang="en-US" dirty="0" smtClean="0"/>
              <a:t>And many more… </a:t>
            </a:r>
            <a:endParaRPr lang="en-US" dirty="0"/>
          </a:p>
        </p:txBody>
      </p:sp>
    </p:spTree>
    <p:extLst>
      <p:ext uri="{BB962C8B-B14F-4D97-AF65-F5344CB8AC3E}">
        <p14:creationId xmlns:p14="http://schemas.microsoft.com/office/powerpoint/2010/main" val="361534320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t>
            </a:r>
            <a:r>
              <a:rPr lang="en-US" dirty="0" smtClean="0"/>
              <a:t>Reward</a:t>
            </a:r>
            <a:br>
              <a:rPr lang="en-US" dirty="0" smtClean="0"/>
            </a:br>
            <a:r>
              <a:rPr lang="en-US" sz="2800" dirty="0"/>
              <a:t>Starting Salaries for 2018 Bachelor’s Degree</a:t>
            </a:r>
          </a:p>
        </p:txBody>
      </p:sp>
      <p:sp>
        <p:nvSpPr>
          <p:cNvPr id="3" name="Content Placeholder 2"/>
          <p:cNvSpPr>
            <a:spLocks noGrp="1"/>
          </p:cNvSpPr>
          <p:nvPr>
            <p:ph idx="1"/>
          </p:nvPr>
        </p:nvSpPr>
        <p:spPr/>
        <p:txBody>
          <a:bodyPr/>
          <a:lstStyle/>
          <a:p>
            <a:pPr marL="0" indent="0">
              <a:buNone/>
            </a:pPr>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3224263039"/>
              </p:ext>
            </p:extLst>
          </p:nvPr>
        </p:nvGraphicFramePr>
        <p:xfrm>
          <a:off x="838200" y="2438400"/>
          <a:ext cx="8229600" cy="4029470"/>
        </p:xfrm>
        <a:graphic>
          <a:graphicData uri="http://schemas.openxmlformats.org/drawingml/2006/table">
            <a:tbl>
              <a:tblPr firstRow="1" bandRow="1">
                <a:tableStyleId>{5C22544A-7EE6-4342-B048-85BDC9FD1C3A}</a:tableStyleId>
              </a:tblPr>
              <a:tblGrid>
                <a:gridCol w="5410200"/>
                <a:gridCol w="2819400"/>
              </a:tblGrid>
              <a:tr h="486264">
                <a:tc>
                  <a:txBody>
                    <a:bodyPr/>
                    <a:lstStyle/>
                    <a:p>
                      <a:pPr algn="ctr"/>
                      <a:r>
                        <a:rPr lang="en-US" sz="2400" dirty="0" smtClean="0"/>
                        <a:t>Discipline</a:t>
                      </a:r>
                      <a:endParaRPr lang="en-US" sz="2400" dirty="0"/>
                    </a:p>
                  </a:txBody>
                  <a:tcPr/>
                </a:tc>
                <a:tc>
                  <a:txBody>
                    <a:bodyPr/>
                    <a:lstStyle/>
                    <a:p>
                      <a:pPr algn="ctr"/>
                      <a:r>
                        <a:rPr lang="en-US" sz="2400" dirty="0" smtClean="0"/>
                        <a:t>Average</a:t>
                      </a:r>
                      <a:r>
                        <a:rPr lang="en-US" sz="2400" baseline="0" dirty="0" smtClean="0"/>
                        <a:t> Salary</a:t>
                      </a:r>
                      <a:endParaRPr lang="en-US" sz="2400" dirty="0"/>
                    </a:p>
                  </a:txBody>
                  <a:tcPr/>
                </a:tc>
              </a:tr>
              <a:tr h="394414">
                <a:tc>
                  <a:txBody>
                    <a:bodyPr/>
                    <a:lstStyle/>
                    <a:p>
                      <a:pPr marL="0" marR="0" algn="just">
                        <a:spcBef>
                          <a:spcPts val="100"/>
                        </a:spcBef>
                        <a:spcAft>
                          <a:spcPts val="100"/>
                        </a:spcAft>
                      </a:pPr>
                      <a:r>
                        <a:rPr lang="en-US" sz="2400" b="1" dirty="0">
                          <a:effectLst/>
                          <a:latin typeface="Times New Roman"/>
                          <a:ea typeface="Times New Roman"/>
                          <a:cs typeface="Times New Roman"/>
                        </a:rPr>
                        <a:t>Engineering</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17170" algn="r">
                        <a:spcBef>
                          <a:spcPts val="100"/>
                        </a:spcBef>
                        <a:spcAft>
                          <a:spcPts val="100"/>
                        </a:spcAft>
                        <a:tabLst>
                          <a:tab pos="793115" algn="l"/>
                        </a:tabLst>
                      </a:pPr>
                      <a:r>
                        <a:rPr lang="en-US" sz="2400" b="1" dirty="0">
                          <a:effectLst/>
                          <a:latin typeface="Times New Roman"/>
                          <a:ea typeface="Times New Roman"/>
                          <a:cs typeface="Times New Roman"/>
                        </a:rPr>
                        <a:t>$</a:t>
                      </a:r>
                      <a:r>
                        <a:rPr lang="en-US" sz="2400" b="1" dirty="0" smtClean="0">
                          <a:effectLst/>
                          <a:latin typeface="Times New Roman"/>
                          <a:ea typeface="Times New Roman"/>
                          <a:cs typeface="Times New Roman"/>
                        </a:rPr>
                        <a:t>66,521</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94414">
                <a:tc>
                  <a:txBody>
                    <a:bodyPr/>
                    <a:lstStyle/>
                    <a:p>
                      <a:pPr marL="0" marR="0" indent="0" algn="just" defTabSz="914400" rtl="0" eaLnBrk="1" fontAlgn="auto" latinLnBrk="0" hangingPunct="1">
                        <a:lnSpc>
                          <a:spcPct val="100000"/>
                        </a:lnSpc>
                        <a:spcBef>
                          <a:spcPts val="100"/>
                        </a:spcBef>
                        <a:spcAft>
                          <a:spcPts val="100"/>
                        </a:spcAft>
                        <a:buClrTx/>
                        <a:buSzTx/>
                        <a:buFontTx/>
                        <a:buNone/>
                        <a:tabLst/>
                        <a:defRPr/>
                      </a:pPr>
                      <a:r>
                        <a:rPr lang="en-US" sz="2400" dirty="0" smtClean="0">
                          <a:effectLst/>
                          <a:latin typeface="Times New Roman"/>
                          <a:ea typeface="Times New Roman"/>
                          <a:cs typeface="Times New Roman"/>
                        </a:rPr>
                        <a:t>Mathematics and</a:t>
                      </a:r>
                      <a:r>
                        <a:rPr lang="en-US" sz="2400" baseline="0" dirty="0" smtClean="0">
                          <a:effectLst/>
                          <a:latin typeface="Times New Roman"/>
                          <a:ea typeface="Times New Roman"/>
                          <a:cs typeface="Times New Roman"/>
                        </a:rPr>
                        <a:t> </a:t>
                      </a:r>
                      <a:r>
                        <a:rPr lang="en-US" sz="2400" dirty="0" smtClean="0">
                          <a:effectLst/>
                          <a:latin typeface="Times New Roman"/>
                          <a:ea typeface="Times New Roman"/>
                          <a:cs typeface="Times New Roman"/>
                        </a:rPr>
                        <a:t>Sciences</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17170" algn="r">
                        <a:spcBef>
                          <a:spcPts val="100"/>
                        </a:spcBef>
                        <a:spcAft>
                          <a:spcPts val="100"/>
                        </a:spcAft>
                        <a:tabLst>
                          <a:tab pos="793115" algn="l"/>
                        </a:tabLst>
                      </a:pPr>
                      <a:r>
                        <a:rPr lang="en-US" sz="2400" dirty="0" smtClean="0">
                          <a:effectLst/>
                          <a:latin typeface="Times New Roman"/>
                          <a:ea typeface="Times New Roman"/>
                          <a:cs typeface="Times New Roman"/>
                        </a:rPr>
                        <a:t> $61,867</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94414">
                <a:tc>
                  <a:txBody>
                    <a:bodyPr/>
                    <a:lstStyle/>
                    <a:p>
                      <a:pPr marL="0" marR="0" indent="0" algn="just" defTabSz="914400" rtl="0" eaLnBrk="1" fontAlgn="auto" latinLnBrk="0" hangingPunct="1">
                        <a:lnSpc>
                          <a:spcPct val="100000"/>
                        </a:lnSpc>
                        <a:spcBef>
                          <a:spcPts val="100"/>
                        </a:spcBef>
                        <a:spcAft>
                          <a:spcPts val="100"/>
                        </a:spcAft>
                        <a:buClrTx/>
                        <a:buSzTx/>
                        <a:buFontTx/>
                        <a:buNone/>
                        <a:tabLst/>
                        <a:defRPr/>
                      </a:pPr>
                      <a:r>
                        <a:rPr lang="en-US" sz="2400" dirty="0" smtClean="0">
                          <a:effectLst/>
                          <a:latin typeface="Times New Roman"/>
                          <a:ea typeface="Times New Roman"/>
                          <a:cs typeface="Times New Roman"/>
                        </a:rPr>
                        <a:t>Computer Sciences</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17170" algn="r">
                        <a:spcBef>
                          <a:spcPts val="100"/>
                        </a:spcBef>
                        <a:spcAft>
                          <a:spcPts val="100"/>
                        </a:spcAft>
                        <a:tabLst>
                          <a:tab pos="793115" algn="l"/>
                        </a:tabLst>
                      </a:pPr>
                      <a:r>
                        <a:rPr lang="en-US" sz="2400" dirty="0" smtClean="0">
                          <a:effectLst/>
                          <a:latin typeface="Times New Roman"/>
                          <a:ea typeface="Times New Roman"/>
                          <a:cs typeface="Times New Roman"/>
                        </a:rPr>
                        <a:t> $60,005  </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87894">
                <a:tc>
                  <a:txBody>
                    <a:bodyPr/>
                    <a:lstStyle/>
                    <a:p>
                      <a:pPr marL="0" marR="0" indent="0" algn="l" defTabSz="914400" rtl="0" eaLnBrk="1" fontAlgn="auto" latinLnBrk="0" hangingPunct="1">
                        <a:lnSpc>
                          <a:spcPct val="100000"/>
                        </a:lnSpc>
                        <a:spcBef>
                          <a:spcPts val="100"/>
                        </a:spcBef>
                        <a:spcAft>
                          <a:spcPts val="100"/>
                        </a:spcAft>
                        <a:buClrTx/>
                        <a:buSzTx/>
                        <a:buFontTx/>
                        <a:buNone/>
                        <a:tabLst/>
                        <a:defRPr/>
                      </a:pPr>
                      <a:r>
                        <a:rPr lang="en-US" sz="2400" dirty="0" smtClean="0">
                          <a:effectLst/>
                          <a:latin typeface="Times New Roman"/>
                          <a:ea typeface="Times New Roman"/>
                          <a:cs typeface="Times New Roman"/>
                        </a:rPr>
                        <a:t>Business</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17170" indent="0" algn="r" defTabSz="914400" rtl="0" eaLnBrk="1" fontAlgn="auto" latinLnBrk="0" hangingPunct="1">
                        <a:lnSpc>
                          <a:spcPct val="100000"/>
                        </a:lnSpc>
                        <a:spcBef>
                          <a:spcPts val="100"/>
                        </a:spcBef>
                        <a:spcAft>
                          <a:spcPts val="100"/>
                        </a:spcAft>
                        <a:buClrTx/>
                        <a:buSzTx/>
                        <a:buFontTx/>
                        <a:buNone/>
                        <a:tabLst>
                          <a:tab pos="793115" algn="l"/>
                        </a:tabLst>
                        <a:defRPr/>
                      </a:pPr>
                      <a:r>
                        <a:rPr lang="en-US" sz="2400" dirty="0" smtClean="0">
                          <a:effectLst/>
                          <a:latin typeface="Times New Roman"/>
                          <a:ea typeface="Times New Roman"/>
                          <a:cs typeface="Times New Roman"/>
                        </a:rPr>
                        <a:t>$56,720</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94414">
                <a:tc>
                  <a:txBody>
                    <a:bodyPr/>
                    <a:lstStyle/>
                    <a:p>
                      <a:pPr marL="0" marR="0" indent="0" algn="just" defTabSz="914400" rtl="0" eaLnBrk="1" fontAlgn="auto" latinLnBrk="0" hangingPunct="1">
                        <a:lnSpc>
                          <a:spcPct val="100000"/>
                        </a:lnSpc>
                        <a:spcBef>
                          <a:spcPts val="100"/>
                        </a:spcBef>
                        <a:spcAft>
                          <a:spcPts val="100"/>
                        </a:spcAft>
                        <a:buClrTx/>
                        <a:buSzTx/>
                        <a:buFontTx/>
                        <a:buNone/>
                        <a:tabLst/>
                        <a:defRPr/>
                      </a:pPr>
                      <a:r>
                        <a:rPr lang="en-US" sz="2400" dirty="0" smtClean="0">
                          <a:effectLst/>
                          <a:latin typeface="Times New Roman"/>
                          <a:ea typeface="Times New Roman"/>
                          <a:cs typeface="Times New Roman"/>
                        </a:rPr>
                        <a:t>Humanities &amp; Social Sciences</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17170" algn="r">
                        <a:spcBef>
                          <a:spcPts val="100"/>
                        </a:spcBef>
                        <a:spcAft>
                          <a:spcPts val="100"/>
                        </a:spcAft>
                        <a:tabLst>
                          <a:tab pos="793115" algn="l"/>
                        </a:tabLst>
                      </a:pPr>
                      <a:r>
                        <a:rPr lang="en-US" sz="2400" dirty="0" smtClean="0">
                          <a:effectLst/>
                          <a:latin typeface="Times New Roman"/>
                          <a:ea typeface="Times New Roman"/>
                          <a:cs typeface="Times New Roman"/>
                        </a:rPr>
                        <a:t> $56,669</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94414">
                <a:tc>
                  <a:txBody>
                    <a:bodyPr/>
                    <a:lstStyle/>
                    <a:p>
                      <a:pPr marL="0" marR="0" indent="0" algn="just" defTabSz="914400" rtl="0" eaLnBrk="1" fontAlgn="auto" latinLnBrk="0" hangingPunct="1">
                        <a:lnSpc>
                          <a:spcPct val="100000"/>
                        </a:lnSpc>
                        <a:spcBef>
                          <a:spcPts val="100"/>
                        </a:spcBef>
                        <a:spcAft>
                          <a:spcPts val="100"/>
                        </a:spcAft>
                        <a:buClrTx/>
                        <a:buSzTx/>
                        <a:buFontTx/>
                        <a:buNone/>
                        <a:tabLst/>
                        <a:defRPr/>
                      </a:pPr>
                      <a:r>
                        <a:rPr lang="en-US" sz="2400" kern="1200" dirty="0" smtClean="0">
                          <a:solidFill>
                            <a:schemeClr val="dk1"/>
                          </a:solidFill>
                          <a:effectLst/>
                          <a:latin typeface="Times New Roman"/>
                          <a:ea typeface="Times New Roman"/>
                          <a:cs typeface="Times New Roman"/>
                        </a:rPr>
                        <a:t>Agriculture and Natural Resources</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17170" indent="0" algn="r" defTabSz="914400" rtl="0" eaLnBrk="1" fontAlgn="auto" latinLnBrk="0" hangingPunct="1">
                        <a:lnSpc>
                          <a:spcPct val="100000"/>
                        </a:lnSpc>
                        <a:spcBef>
                          <a:spcPts val="100"/>
                        </a:spcBef>
                        <a:spcAft>
                          <a:spcPts val="100"/>
                        </a:spcAft>
                        <a:buClrTx/>
                        <a:buSzTx/>
                        <a:buFontTx/>
                        <a:buNone/>
                        <a:tabLst>
                          <a:tab pos="793115" algn="l"/>
                        </a:tabLst>
                        <a:defRPr/>
                      </a:pPr>
                      <a:r>
                        <a:rPr lang="en-US" sz="2400" dirty="0" smtClean="0">
                          <a:effectLst/>
                          <a:latin typeface="Times New Roman"/>
                          <a:ea typeface="Times New Roman"/>
                          <a:cs typeface="Times New Roman"/>
                        </a:rPr>
                        <a:t> $53,565</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94414">
                <a:tc>
                  <a:txBody>
                    <a:bodyPr/>
                    <a:lstStyle/>
                    <a:p>
                      <a:pPr marL="0" marR="0" indent="0" algn="just" defTabSz="914400" rtl="0" eaLnBrk="1" fontAlgn="auto" latinLnBrk="0" hangingPunct="1">
                        <a:lnSpc>
                          <a:spcPct val="100000"/>
                        </a:lnSpc>
                        <a:spcBef>
                          <a:spcPts val="100"/>
                        </a:spcBef>
                        <a:spcAft>
                          <a:spcPts val="100"/>
                        </a:spcAft>
                        <a:buClrTx/>
                        <a:buSzTx/>
                        <a:buFontTx/>
                        <a:buNone/>
                        <a:tabLst/>
                        <a:defRPr/>
                      </a:pPr>
                      <a:r>
                        <a:rPr lang="en-US" sz="2400" dirty="0" smtClean="0">
                          <a:effectLst/>
                          <a:latin typeface="Times New Roman"/>
                          <a:ea typeface="Times New Roman"/>
                          <a:cs typeface="Times New Roman"/>
                        </a:rPr>
                        <a:t>Communications</a:t>
                      </a:r>
                      <a:endParaRPr lang="en-US" sz="2400" kern="1200" dirty="0">
                        <a:solidFill>
                          <a:schemeClr val="dk1"/>
                        </a:solidFill>
                        <a:effectLst/>
                        <a:latin typeface="Times New Roman"/>
                        <a:ea typeface="Times New Roman"/>
                        <a:cs typeface="Times New Roman"/>
                      </a:endParaRPr>
                    </a:p>
                  </a:txBody>
                  <a:tcPr marL="68580" marR="68580" marT="0" marB="0"/>
                </a:tc>
                <a:tc>
                  <a:txBody>
                    <a:bodyPr/>
                    <a:lstStyle/>
                    <a:p>
                      <a:pPr marL="0" marR="217170" algn="r">
                        <a:spcBef>
                          <a:spcPts val="100"/>
                        </a:spcBef>
                        <a:spcAft>
                          <a:spcPts val="100"/>
                        </a:spcAft>
                        <a:tabLst>
                          <a:tab pos="793115" algn="l"/>
                        </a:tabLst>
                      </a:pPr>
                      <a:r>
                        <a:rPr lang="en-US" sz="2400" dirty="0" smtClean="0">
                          <a:effectLst/>
                          <a:latin typeface="Times New Roman"/>
                          <a:ea typeface="Times New Roman"/>
                          <a:cs typeface="Times New Roman"/>
                        </a:rPr>
                        <a:t> $51,448</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94414">
                <a:tc>
                  <a:txBody>
                    <a:bodyPr/>
                    <a:lstStyle/>
                    <a:p>
                      <a:pPr marL="0" marR="0" algn="just">
                        <a:spcBef>
                          <a:spcPts val="100"/>
                        </a:spcBef>
                        <a:spcAft>
                          <a:spcPts val="100"/>
                        </a:spcAft>
                      </a:pP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17170" algn="r">
                        <a:spcBef>
                          <a:spcPts val="100"/>
                        </a:spcBef>
                        <a:spcAft>
                          <a:spcPts val="100"/>
                        </a:spcAft>
                        <a:tabLst>
                          <a:tab pos="793115" algn="l"/>
                        </a:tabLst>
                      </a:pP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94414">
                <a:tc>
                  <a:txBody>
                    <a:bodyPr/>
                    <a:lstStyle/>
                    <a:p>
                      <a:pPr marL="0" marR="0" algn="just">
                        <a:spcBef>
                          <a:spcPts val="100"/>
                        </a:spcBef>
                        <a:spcAft>
                          <a:spcPts val="100"/>
                        </a:spcAft>
                      </a:pPr>
                      <a:r>
                        <a:rPr lang="en-US" sz="2400" b="1" dirty="0">
                          <a:effectLst/>
                          <a:latin typeface="Times New Roman"/>
                          <a:ea typeface="Times New Roman"/>
                          <a:cs typeface="Times New Roman"/>
                        </a:rPr>
                        <a:t>Average for All Disciplines</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17170" algn="r">
                        <a:spcBef>
                          <a:spcPts val="100"/>
                        </a:spcBef>
                        <a:spcAft>
                          <a:spcPts val="100"/>
                        </a:spcAft>
                        <a:tabLst>
                          <a:tab pos="793115" algn="l"/>
                        </a:tabLst>
                      </a:pPr>
                      <a:r>
                        <a:rPr lang="en-US" sz="2400" b="1" dirty="0">
                          <a:effectLst/>
                          <a:latin typeface="Times New Roman"/>
                          <a:ea typeface="Times New Roman"/>
                          <a:cs typeface="Times New Roman"/>
                        </a:rPr>
                        <a:t>$44,259</a:t>
                      </a:r>
                      <a:endParaRPr lang="en-US" sz="24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992811166"/>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Prestige</a:t>
            </a:r>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542086932"/>
              </p:ext>
            </p:extLst>
          </p:nvPr>
        </p:nvGraphicFramePr>
        <p:xfrm>
          <a:off x="838200" y="2362200"/>
          <a:ext cx="8229600" cy="420624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sz="4000" dirty="0" smtClean="0"/>
                        <a:t>Engineers are critical to:</a:t>
                      </a:r>
                      <a:endParaRPr lang="en-US" sz="4000" dirty="0"/>
                    </a:p>
                  </a:txBody>
                  <a:tcPr/>
                </a:tc>
              </a:tr>
              <a:tr h="370840">
                <a:tc>
                  <a:txBody>
                    <a:bodyPr/>
                    <a:lstStyle/>
                    <a:p>
                      <a:r>
                        <a:rPr lang="en-US" sz="4000" dirty="0" smtClean="0"/>
                        <a:t>International competitiveness</a:t>
                      </a:r>
                      <a:endParaRPr lang="en-US" sz="4000" dirty="0"/>
                    </a:p>
                  </a:txBody>
                  <a:tcPr/>
                </a:tc>
              </a:tr>
              <a:tr h="370840">
                <a:tc>
                  <a:txBody>
                    <a:bodyPr/>
                    <a:lstStyle/>
                    <a:p>
                      <a:r>
                        <a:rPr lang="en-US" sz="4000" dirty="0" smtClean="0"/>
                        <a:t>Standard of living</a:t>
                      </a:r>
                    </a:p>
                  </a:txBody>
                  <a:tcPr/>
                </a:tc>
              </a:tr>
              <a:tr h="370840">
                <a:tc>
                  <a:txBody>
                    <a:bodyPr/>
                    <a:lstStyle/>
                    <a:p>
                      <a:r>
                        <a:rPr lang="en-US" sz="4000" dirty="0" smtClean="0"/>
                        <a:t>National</a:t>
                      </a:r>
                      <a:r>
                        <a:rPr lang="en-US" sz="4000" baseline="0" dirty="0" smtClean="0"/>
                        <a:t> security</a:t>
                      </a:r>
                      <a:endParaRPr lang="en-US" sz="4000" dirty="0"/>
                    </a:p>
                  </a:txBody>
                  <a:tcPr/>
                </a:tc>
              </a:tr>
              <a:tr h="370840">
                <a:tc>
                  <a:txBody>
                    <a:bodyPr/>
                    <a:lstStyle/>
                    <a:p>
                      <a:r>
                        <a:rPr lang="en-US" sz="4000" dirty="0" smtClean="0"/>
                        <a:t>Personal health</a:t>
                      </a:r>
                      <a:endParaRPr lang="en-US" sz="4000" dirty="0"/>
                    </a:p>
                  </a:txBody>
                  <a:tcPr/>
                </a:tc>
              </a:tr>
              <a:tr h="370840">
                <a:tc>
                  <a:txBody>
                    <a:bodyPr/>
                    <a:lstStyle/>
                    <a:p>
                      <a:r>
                        <a:rPr lang="en-US" sz="4000" dirty="0" smtClean="0"/>
                        <a:t>Public safety</a:t>
                      </a:r>
                      <a:endParaRPr lang="en-US" sz="4000" dirty="0"/>
                    </a:p>
                  </a:txBody>
                  <a:tcPr/>
                </a:tc>
              </a:tr>
            </a:tbl>
          </a:graphicData>
        </a:graphic>
      </p:graphicFrame>
    </p:spTree>
    <p:extLst>
      <p:ext uri="{BB962C8B-B14F-4D97-AF65-F5344CB8AC3E}">
        <p14:creationId xmlns:p14="http://schemas.microsoft.com/office/powerpoint/2010/main" val="3902978543"/>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Greatest Engineering Achievements of 20</a:t>
            </a:r>
            <a:r>
              <a:rPr lang="en-US" baseline="30000" dirty="0"/>
              <a:t>th</a:t>
            </a:r>
            <a:r>
              <a:rPr lang="en-US" dirty="0"/>
              <a:t> Century</a:t>
            </a:r>
          </a:p>
        </p:txBody>
      </p:sp>
      <p:sp>
        <p:nvSpPr>
          <p:cNvPr id="3" name="Content Placeholder 2"/>
          <p:cNvSpPr>
            <a:spLocks noGrp="1"/>
          </p:cNvSpPr>
          <p:nvPr>
            <p:ph idx="1"/>
          </p:nvPr>
        </p:nvSpPr>
        <p:spPr>
          <a:xfrm>
            <a:off x="914400" y="2362200"/>
            <a:ext cx="8001000" cy="4419600"/>
          </a:xfrm>
        </p:spPr>
        <p:txBody>
          <a:bodyPr>
            <a:normAutofit lnSpcReduction="10000"/>
          </a:bodyPr>
          <a:lstStyle/>
          <a:p>
            <a:pPr marL="457200" indent="-457200">
              <a:lnSpc>
                <a:spcPct val="90000"/>
              </a:lnSpc>
              <a:buNone/>
            </a:pPr>
            <a:r>
              <a:rPr lang="en-US" dirty="0"/>
              <a:t>20. High performance materials</a:t>
            </a:r>
          </a:p>
          <a:p>
            <a:pPr marL="457200" indent="-457200">
              <a:lnSpc>
                <a:spcPct val="90000"/>
              </a:lnSpc>
              <a:buNone/>
            </a:pPr>
            <a:r>
              <a:rPr lang="en-US" dirty="0"/>
              <a:t>19. Nuclear technologies</a:t>
            </a:r>
          </a:p>
          <a:p>
            <a:pPr marL="457200" indent="-457200">
              <a:lnSpc>
                <a:spcPct val="90000"/>
              </a:lnSpc>
              <a:buNone/>
            </a:pPr>
            <a:r>
              <a:rPr lang="en-US" dirty="0"/>
              <a:t>18. Laser and fiber optics</a:t>
            </a:r>
          </a:p>
          <a:p>
            <a:pPr marL="457200" indent="-457200">
              <a:lnSpc>
                <a:spcPct val="90000"/>
              </a:lnSpc>
              <a:buNone/>
            </a:pPr>
            <a:r>
              <a:rPr lang="en-US" dirty="0"/>
              <a:t>17. Petroleum and gas technologies</a:t>
            </a:r>
          </a:p>
          <a:p>
            <a:pPr marL="457200" indent="-457200">
              <a:lnSpc>
                <a:spcPct val="90000"/>
              </a:lnSpc>
              <a:buNone/>
            </a:pPr>
            <a:r>
              <a:rPr lang="en-US" dirty="0"/>
              <a:t>16. Health technologies</a:t>
            </a:r>
          </a:p>
          <a:p>
            <a:pPr marL="457200" indent="-457200">
              <a:lnSpc>
                <a:spcPct val="90000"/>
              </a:lnSpc>
              <a:buNone/>
            </a:pPr>
            <a:r>
              <a:rPr lang="en-US" dirty="0"/>
              <a:t>15. Household appliances</a:t>
            </a:r>
          </a:p>
          <a:p>
            <a:pPr marL="457200" indent="-457200">
              <a:lnSpc>
                <a:spcPct val="90000"/>
              </a:lnSpc>
              <a:buNone/>
            </a:pPr>
            <a:r>
              <a:rPr lang="en-US" dirty="0"/>
              <a:t>14. Imaging technologies</a:t>
            </a:r>
          </a:p>
          <a:p>
            <a:pPr marL="457200" indent="-457200">
              <a:lnSpc>
                <a:spcPct val="90000"/>
              </a:lnSpc>
              <a:buNone/>
            </a:pPr>
            <a:r>
              <a:rPr lang="en-US" dirty="0"/>
              <a:t>13. Internet</a:t>
            </a:r>
          </a:p>
          <a:p>
            <a:pPr marL="457200" indent="-457200">
              <a:lnSpc>
                <a:spcPct val="90000"/>
              </a:lnSpc>
              <a:buNone/>
            </a:pPr>
            <a:r>
              <a:rPr lang="en-US" dirty="0"/>
              <a:t>12. Space exploration</a:t>
            </a:r>
          </a:p>
          <a:p>
            <a:pPr marL="457200" indent="-457200">
              <a:lnSpc>
                <a:spcPct val="90000"/>
              </a:lnSpc>
              <a:buNone/>
            </a:pPr>
            <a:r>
              <a:rPr lang="en-US" dirty="0"/>
              <a:t>11. Interstate highways</a:t>
            </a:r>
          </a:p>
          <a:p>
            <a:endParaRPr lang="en-US" dirty="0"/>
          </a:p>
        </p:txBody>
      </p:sp>
    </p:spTree>
    <p:extLst>
      <p:ext uri="{BB962C8B-B14F-4D97-AF65-F5344CB8AC3E}">
        <p14:creationId xmlns:p14="http://schemas.microsoft.com/office/powerpoint/2010/main" val="72792429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Greatest Engineering Achievements of 20</a:t>
            </a:r>
            <a:r>
              <a:rPr lang="en-US" baseline="30000" dirty="0"/>
              <a:t>th</a:t>
            </a:r>
            <a:r>
              <a:rPr lang="en-US" dirty="0"/>
              <a:t> Century</a:t>
            </a:r>
          </a:p>
        </p:txBody>
      </p:sp>
      <p:sp>
        <p:nvSpPr>
          <p:cNvPr id="3" name="Content Placeholder 2"/>
          <p:cNvSpPr>
            <a:spLocks noGrp="1"/>
          </p:cNvSpPr>
          <p:nvPr>
            <p:ph idx="1"/>
          </p:nvPr>
        </p:nvSpPr>
        <p:spPr>
          <a:xfrm>
            <a:off x="914400" y="2362200"/>
            <a:ext cx="8001000" cy="4419600"/>
          </a:xfrm>
        </p:spPr>
        <p:txBody>
          <a:bodyPr>
            <a:normAutofit lnSpcReduction="10000"/>
          </a:bodyPr>
          <a:lstStyle/>
          <a:p>
            <a:pPr>
              <a:buNone/>
            </a:pPr>
            <a:r>
              <a:rPr lang="en-US" dirty="0"/>
              <a:t>10. Air-conditioning and refrigeration</a:t>
            </a:r>
          </a:p>
          <a:p>
            <a:pPr>
              <a:lnSpc>
                <a:spcPct val="90000"/>
              </a:lnSpc>
              <a:buNone/>
            </a:pPr>
            <a:r>
              <a:rPr lang="en-US" dirty="0"/>
              <a:t>  9. Telephone</a:t>
            </a:r>
          </a:p>
          <a:p>
            <a:pPr>
              <a:lnSpc>
                <a:spcPct val="90000"/>
              </a:lnSpc>
              <a:buNone/>
            </a:pPr>
            <a:r>
              <a:rPr lang="en-US" dirty="0"/>
              <a:t>  8. Computers</a:t>
            </a:r>
          </a:p>
          <a:p>
            <a:pPr>
              <a:lnSpc>
                <a:spcPct val="90000"/>
              </a:lnSpc>
              <a:buNone/>
            </a:pPr>
            <a:r>
              <a:rPr lang="en-US" dirty="0"/>
              <a:t>  7. Agricultural mechanization</a:t>
            </a:r>
          </a:p>
          <a:p>
            <a:pPr>
              <a:lnSpc>
                <a:spcPct val="90000"/>
              </a:lnSpc>
              <a:buNone/>
            </a:pPr>
            <a:r>
              <a:rPr lang="en-US" dirty="0"/>
              <a:t>  6. Radio and television</a:t>
            </a:r>
          </a:p>
          <a:p>
            <a:pPr>
              <a:lnSpc>
                <a:spcPct val="90000"/>
              </a:lnSpc>
              <a:buNone/>
            </a:pPr>
            <a:r>
              <a:rPr lang="en-US" dirty="0"/>
              <a:t>  5. Electronics</a:t>
            </a:r>
          </a:p>
          <a:p>
            <a:pPr>
              <a:lnSpc>
                <a:spcPct val="90000"/>
              </a:lnSpc>
              <a:buNone/>
            </a:pPr>
            <a:r>
              <a:rPr lang="en-US" dirty="0"/>
              <a:t>  4. Safe and abundant water</a:t>
            </a:r>
          </a:p>
          <a:p>
            <a:pPr>
              <a:lnSpc>
                <a:spcPct val="90000"/>
              </a:lnSpc>
              <a:buNone/>
            </a:pPr>
            <a:r>
              <a:rPr lang="en-US" dirty="0"/>
              <a:t>  3. Airplane</a:t>
            </a:r>
          </a:p>
          <a:p>
            <a:pPr>
              <a:lnSpc>
                <a:spcPct val="90000"/>
              </a:lnSpc>
              <a:buNone/>
            </a:pPr>
            <a:r>
              <a:rPr lang="en-US" dirty="0"/>
              <a:t>  2. Automobile</a:t>
            </a:r>
          </a:p>
          <a:p>
            <a:pPr>
              <a:lnSpc>
                <a:spcPct val="90000"/>
              </a:lnSpc>
              <a:buNone/>
            </a:pPr>
            <a:r>
              <a:rPr lang="en-US" dirty="0"/>
              <a:t>  1. Electrification</a:t>
            </a:r>
          </a:p>
          <a:p>
            <a:endParaRPr lang="en-US" dirty="0"/>
          </a:p>
        </p:txBody>
      </p:sp>
    </p:spTree>
    <p:extLst>
      <p:ext uri="{BB962C8B-B14F-4D97-AF65-F5344CB8AC3E}">
        <p14:creationId xmlns:p14="http://schemas.microsoft.com/office/powerpoint/2010/main" val="25844234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Engineering Disciplines</a:t>
            </a: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94293" y="152400"/>
            <a:ext cx="2760099" cy="1524000"/>
          </a:xfrm>
        </p:spPr>
      </p:pic>
      <p:graphicFrame>
        <p:nvGraphicFramePr>
          <p:cNvPr id="4" name="Content Placeholder 3"/>
          <p:cNvGraphicFramePr>
            <a:graphicFrameLocks/>
          </p:cNvGraphicFramePr>
          <p:nvPr>
            <p:extLst>
              <p:ext uri="{D42A27DB-BD31-4B8C-83A1-F6EECF244321}">
                <p14:modId xmlns:p14="http://schemas.microsoft.com/office/powerpoint/2010/main" val="2362313719"/>
              </p:ext>
            </p:extLst>
          </p:nvPr>
        </p:nvGraphicFramePr>
        <p:xfrm>
          <a:off x="1915583" y="2016760"/>
          <a:ext cx="5780617" cy="4765040"/>
        </p:xfrm>
        <a:graphic>
          <a:graphicData uri="http://schemas.openxmlformats.org/drawingml/2006/table">
            <a:tbl>
              <a:tblPr firstRow="1" bandRow="1">
                <a:tableStyleId>{5C22544A-7EE6-4342-B048-85BDC9FD1C3A}</a:tableStyleId>
              </a:tblPr>
              <a:tblGrid>
                <a:gridCol w="3037417"/>
                <a:gridCol w="2743200"/>
              </a:tblGrid>
              <a:tr h="370840">
                <a:tc>
                  <a:txBody>
                    <a:bodyPr/>
                    <a:lstStyle/>
                    <a:p>
                      <a:pPr algn="ctr"/>
                      <a:r>
                        <a:rPr lang="en-US" sz="2000" dirty="0" smtClean="0">
                          <a:effectLst/>
                          <a:latin typeface="Arial" pitchFamily="34" charset="0"/>
                          <a:cs typeface="Arial" pitchFamily="34" charset="0"/>
                        </a:rPr>
                        <a:t>Discipline</a:t>
                      </a:r>
                      <a:endParaRPr lang="en-US" sz="2000" dirty="0">
                        <a:effectLst/>
                        <a:latin typeface="Arial" pitchFamily="34" charset="0"/>
                        <a:cs typeface="Arial" pitchFamily="34" charset="0"/>
                      </a:endParaRPr>
                    </a:p>
                  </a:txBody>
                  <a:tcPr/>
                </a:tc>
                <a:tc>
                  <a:txBody>
                    <a:bodyPr/>
                    <a:lstStyle/>
                    <a:p>
                      <a:pPr algn="ctr"/>
                      <a:r>
                        <a:rPr lang="en-US" sz="2000" dirty="0" smtClean="0">
                          <a:effectLst/>
                          <a:latin typeface="Arial" pitchFamily="34" charset="0"/>
                          <a:cs typeface="Arial" pitchFamily="34" charset="0"/>
                        </a:rPr>
                        <a:t>B.S. Degrees Awarded in </a:t>
                      </a:r>
                      <a:r>
                        <a:rPr lang="en-US" sz="2000" dirty="0" smtClean="0">
                          <a:effectLst/>
                          <a:latin typeface="Arial" pitchFamily="34" charset="0"/>
                          <a:cs typeface="Arial" pitchFamily="34" charset="0"/>
                        </a:rPr>
                        <a:t>2016</a:t>
                      </a:r>
                      <a:endParaRPr lang="en-US" sz="2000" dirty="0">
                        <a:effectLst/>
                        <a:latin typeface="Arial" pitchFamily="34" charset="0"/>
                        <a:cs typeface="Arial" pitchFamily="34" charset="0"/>
                      </a:endParaRPr>
                    </a:p>
                  </a:txBody>
                  <a:tcPr/>
                </a:tc>
              </a:tr>
              <a:tr h="370840">
                <a:tc>
                  <a:txBody>
                    <a:bodyPr/>
                    <a:lstStyle/>
                    <a:p>
                      <a:pPr marL="44450" marR="0">
                        <a:spcBef>
                          <a:spcPts val="200"/>
                        </a:spcBef>
                        <a:spcAft>
                          <a:spcPts val="200"/>
                        </a:spcAft>
                      </a:pPr>
                      <a:r>
                        <a:rPr lang="en-US" sz="1800" dirty="0">
                          <a:effectLst/>
                          <a:latin typeface="Arial" pitchFamily="34" charset="0"/>
                          <a:ea typeface="Times New Roman"/>
                          <a:cs typeface="Arial" pitchFamily="34" charset="0"/>
                        </a:rPr>
                        <a:t>Mechanical engineering </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c>
                  <a:txBody>
                    <a:bodyPr/>
                    <a:lstStyle/>
                    <a:p>
                      <a:pPr marL="0" marR="0" algn="ctr">
                        <a:spcBef>
                          <a:spcPts val="200"/>
                        </a:spcBef>
                        <a:spcAft>
                          <a:spcPts val="200"/>
                        </a:spcAft>
                      </a:pPr>
                      <a:r>
                        <a:rPr lang="en-US" sz="1800" dirty="0" smtClean="0">
                          <a:effectLst/>
                          <a:latin typeface="Arial" pitchFamily="34" charset="0"/>
                          <a:ea typeface="Times New Roman"/>
                          <a:cs typeface="Arial" pitchFamily="34" charset="0"/>
                        </a:rPr>
                        <a:t>29,751</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r>
              <a:tr h="370840">
                <a:tc>
                  <a:txBody>
                    <a:bodyPr/>
                    <a:lstStyle/>
                    <a:p>
                      <a:pPr marL="44450" marR="0">
                        <a:spcBef>
                          <a:spcPts val="200"/>
                        </a:spcBef>
                        <a:spcAft>
                          <a:spcPts val="200"/>
                        </a:spcAft>
                      </a:pPr>
                      <a:r>
                        <a:rPr lang="en-US" sz="1800" dirty="0" smtClean="0">
                          <a:effectLst/>
                          <a:latin typeface="Arial" pitchFamily="34" charset="0"/>
                          <a:ea typeface="Times New Roman"/>
                          <a:cs typeface="Arial" pitchFamily="34" charset="0"/>
                        </a:rPr>
                        <a:t>Electrical and electronics engineering </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c>
                  <a:txBody>
                    <a:bodyPr/>
                    <a:lstStyle/>
                    <a:p>
                      <a:pPr marL="0" marR="0" algn="ctr">
                        <a:spcBef>
                          <a:spcPts val="200"/>
                        </a:spcBef>
                        <a:spcAft>
                          <a:spcPts val="200"/>
                        </a:spcAft>
                      </a:pPr>
                      <a:r>
                        <a:rPr lang="en-US" sz="1800" dirty="0" smtClean="0">
                          <a:effectLst/>
                          <a:latin typeface="Arial" pitchFamily="34" charset="0"/>
                          <a:ea typeface="Times New Roman"/>
                          <a:cs typeface="Arial" pitchFamily="34" charset="0"/>
                        </a:rPr>
                        <a:t>16,0165</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r>
              <a:tr h="370840">
                <a:tc>
                  <a:txBody>
                    <a:bodyPr/>
                    <a:lstStyle/>
                    <a:p>
                      <a:pPr marL="44450" marR="0" indent="0" algn="l" defTabSz="914400" rtl="0" eaLnBrk="1" fontAlgn="auto" latinLnBrk="0" hangingPunct="1">
                        <a:lnSpc>
                          <a:spcPct val="100000"/>
                        </a:lnSpc>
                        <a:spcBef>
                          <a:spcPts val="200"/>
                        </a:spcBef>
                        <a:spcAft>
                          <a:spcPts val="200"/>
                        </a:spcAft>
                        <a:buClrTx/>
                        <a:buSzTx/>
                        <a:buFontTx/>
                        <a:buNone/>
                        <a:tabLst/>
                        <a:defRPr/>
                      </a:pPr>
                      <a:r>
                        <a:rPr lang="en-US" sz="1800" dirty="0" smtClean="0">
                          <a:effectLst/>
                          <a:latin typeface="Arial" pitchFamily="34" charset="0"/>
                          <a:ea typeface="Times New Roman"/>
                          <a:cs typeface="Arial" pitchFamily="34" charset="0"/>
                        </a:rPr>
                        <a:t>Civil engineering</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c>
                  <a:txBody>
                    <a:bodyPr/>
                    <a:lstStyle/>
                    <a:p>
                      <a:pPr marL="0" marR="0" algn="ctr">
                        <a:spcBef>
                          <a:spcPts val="200"/>
                        </a:spcBef>
                        <a:spcAft>
                          <a:spcPts val="200"/>
                        </a:spcAft>
                      </a:pPr>
                      <a:r>
                        <a:rPr lang="en-US" sz="1800" dirty="0" smtClean="0">
                          <a:effectLst/>
                          <a:latin typeface="Arial" pitchFamily="34" charset="0"/>
                          <a:ea typeface="Times New Roman"/>
                          <a:cs typeface="Arial" pitchFamily="34" charset="0"/>
                        </a:rPr>
                        <a:t>14,457</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r>
              <a:tr h="370840">
                <a:tc>
                  <a:txBody>
                    <a:bodyPr/>
                    <a:lstStyle/>
                    <a:p>
                      <a:pPr marL="44450" marR="0">
                        <a:spcBef>
                          <a:spcPts val="200"/>
                        </a:spcBef>
                        <a:spcAft>
                          <a:spcPts val="200"/>
                        </a:spcAft>
                      </a:pPr>
                      <a:r>
                        <a:rPr lang="en-US" sz="1800" dirty="0" smtClean="0">
                          <a:effectLst/>
                          <a:latin typeface="Arial" pitchFamily="34" charset="0"/>
                          <a:ea typeface="Times New Roman"/>
                          <a:cs typeface="Arial" pitchFamily="34" charset="0"/>
                        </a:rPr>
                        <a:t>Chemical engineering </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c>
                  <a:txBody>
                    <a:bodyPr/>
                    <a:lstStyle/>
                    <a:p>
                      <a:pPr marL="0" marR="0" algn="ctr" defTabSz="914400" rtl="0" eaLnBrk="1" latinLnBrk="0" hangingPunct="1">
                        <a:spcBef>
                          <a:spcPts val="200"/>
                        </a:spcBef>
                        <a:spcAft>
                          <a:spcPts val="200"/>
                        </a:spcAft>
                      </a:pPr>
                      <a:r>
                        <a:rPr lang="en-US" sz="1800" kern="1200" dirty="0" smtClean="0">
                          <a:solidFill>
                            <a:schemeClr val="dk1"/>
                          </a:solidFill>
                          <a:effectLst/>
                          <a:latin typeface="Arial" pitchFamily="34" charset="0"/>
                          <a:ea typeface="Times New Roman"/>
                          <a:cs typeface="Arial" pitchFamily="34" charset="0"/>
                        </a:rPr>
                        <a:t>9,898</a:t>
                      </a:r>
                      <a:endParaRPr lang="en-US" sz="1800" kern="1200" dirty="0">
                        <a:solidFill>
                          <a:schemeClr val="dk1"/>
                        </a:solidFill>
                        <a:effectLst/>
                        <a:latin typeface="Arial" pitchFamily="34" charset="0"/>
                        <a:ea typeface="Times New Roman"/>
                        <a:cs typeface="Arial" pitchFamily="34" charset="0"/>
                      </a:endParaRPr>
                    </a:p>
                  </a:txBody>
                  <a:tcPr marL="0" marR="0" marT="0" marB="0" anchor="ctr"/>
                </a:tc>
              </a:tr>
              <a:tr h="370840">
                <a:tc>
                  <a:txBody>
                    <a:bodyPr/>
                    <a:lstStyle/>
                    <a:p>
                      <a:pPr marL="44450" marR="0" indent="0" algn="l" defTabSz="914400" rtl="0" eaLnBrk="1" fontAlgn="auto" latinLnBrk="0" hangingPunct="1">
                        <a:lnSpc>
                          <a:spcPct val="100000"/>
                        </a:lnSpc>
                        <a:spcBef>
                          <a:spcPts val="200"/>
                        </a:spcBef>
                        <a:spcAft>
                          <a:spcPts val="200"/>
                        </a:spcAft>
                        <a:buClrTx/>
                        <a:buSzTx/>
                        <a:buFontTx/>
                        <a:buNone/>
                        <a:tabLst/>
                        <a:defRPr/>
                      </a:pPr>
                      <a:r>
                        <a:rPr lang="en-US" sz="1800" dirty="0" smtClean="0">
                          <a:effectLst/>
                          <a:latin typeface="Arial" pitchFamily="34" charset="0"/>
                          <a:ea typeface="Times New Roman"/>
                          <a:cs typeface="Arial" pitchFamily="34" charset="0"/>
                        </a:rPr>
                        <a:t>Computer engineering</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c>
                  <a:txBody>
                    <a:bodyPr/>
                    <a:lstStyle/>
                    <a:p>
                      <a:pPr marL="0" marR="0" algn="ctr" defTabSz="914400" rtl="0" eaLnBrk="1" latinLnBrk="0" hangingPunct="1">
                        <a:spcBef>
                          <a:spcPts val="200"/>
                        </a:spcBef>
                        <a:spcAft>
                          <a:spcPts val="200"/>
                        </a:spcAft>
                      </a:pPr>
                      <a:r>
                        <a:rPr lang="en-US" sz="1800" kern="1200" dirty="0" smtClean="0">
                          <a:solidFill>
                            <a:schemeClr val="dk1"/>
                          </a:solidFill>
                          <a:effectLst/>
                          <a:latin typeface="Arial" pitchFamily="34" charset="0"/>
                          <a:ea typeface="Times New Roman"/>
                          <a:cs typeface="Arial" pitchFamily="34" charset="0"/>
                        </a:rPr>
                        <a:t>6,671</a:t>
                      </a:r>
                      <a:endParaRPr lang="en-US" sz="1800" kern="1200" dirty="0">
                        <a:solidFill>
                          <a:schemeClr val="dk1"/>
                        </a:solidFill>
                        <a:effectLst/>
                        <a:latin typeface="Arial" pitchFamily="34" charset="0"/>
                        <a:ea typeface="Times New Roman"/>
                        <a:cs typeface="Arial" pitchFamily="34" charset="0"/>
                      </a:endParaRPr>
                    </a:p>
                  </a:txBody>
                  <a:tcPr marL="0" marR="0" marT="0" marB="0" anchor="ctr"/>
                </a:tc>
              </a:tr>
              <a:tr h="370840">
                <a:tc>
                  <a:txBody>
                    <a:bodyPr/>
                    <a:lstStyle/>
                    <a:p>
                      <a:pPr marL="44450" marR="0">
                        <a:spcBef>
                          <a:spcPts val="200"/>
                        </a:spcBef>
                        <a:spcAft>
                          <a:spcPts val="200"/>
                        </a:spcAft>
                      </a:pPr>
                      <a:r>
                        <a:rPr lang="en-US" sz="1800" dirty="0">
                          <a:effectLst/>
                          <a:latin typeface="Arial" pitchFamily="34" charset="0"/>
                          <a:ea typeface="Times New Roman"/>
                          <a:cs typeface="Arial" pitchFamily="34" charset="0"/>
                        </a:rPr>
                        <a:t>Bioengineering and biomedical engineering</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c>
                  <a:txBody>
                    <a:bodyPr/>
                    <a:lstStyle/>
                    <a:p>
                      <a:pPr marL="0" marR="0" algn="ctr">
                        <a:spcBef>
                          <a:spcPts val="200"/>
                        </a:spcBef>
                        <a:spcAft>
                          <a:spcPts val="200"/>
                        </a:spcAft>
                      </a:pPr>
                      <a:r>
                        <a:rPr lang="en-US" sz="1800" dirty="0" smtClean="0">
                          <a:effectLst/>
                          <a:latin typeface="Arial" pitchFamily="34" charset="0"/>
                          <a:ea typeface="Times New Roman"/>
                          <a:cs typeface="Arial" pitchFamily="34" charset="0"/>
                        </a:rPr>
                        <a:t>6,607</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r>
              <a:tr h="370840">
                <a:tc>
                  <a:txBody>
                    <a:bodyPr/>
                    <a:lstStyle/>
                    <a:p>
                      <a:pPr marL="44450" marR="0">
                        <a:spcBef>
                          <a:spcPts val="200"/>
                        </a:spcBef>
                        <a:spcAft>
                          <a:spcPts val="200"/>
                        </a:spcAft>
                      </a:pPr>
                      <a:r>
                        <a:rPr lang="en-US" sz="1800">
                          <a:effectLst/>
                          <a:latin typeface="Arial" pitchFamily="34" charset="0"/>
                          <a:ea typeface="Times New Roman"/>
                          <a:cs typeface="Arial" pitchFamily="34" charset="0"/>
                        </a:rPr>
                        <a:t>Industrial engineering</a:t>
                      </a:r>
                      <a:endParaRPr lang="en-US" sz="18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c>
                  <a:txBody>
                    <a:bodyPr/>
                    <a:lstStyle/>
                    <a:p>
                      <a:pPr marL="0" marR="0" algn="ctr" defTabSz="914400" rtl="0" eaLnBrk="1" latinLnBrk="0" hangingPunct="1">
                        <a:spcBef>
                          <a:spcPts val="200"/>
                        </a:spcBef>
                        <a:spcAft>
                          <a:spcPts val="200"/>
                        </a:spcAft>
                      </a:pPr>
                      <a:r>
                        <a:rPr lang="en-US" sz="1800" kern="1200" dirty="0" smtClean="0">
                          <a:solidFill>
                            <a:schemeClr val="dk1"/>
                          </a:solidFill>
                          <a:effectLst/>
                          <a:latin typeface="Arial" pitchFamily="34" charset="0"/>
                          <a:ea typeface="Times New Roman"/>
                          <a:cs typeface="Arial" pitchFamily="34" charset="0"/>
                        </a:rPr>
                        <a:t>5,063</a:t>
                      </a:r>
                      <a:endParaRPr lang="en-US" sz="1800" kern="1200" dirty="0">
                        <a:solidFill>
                          <a:schemeClr val="dk1"/>
                        </a:solidFill>
                        <a:effectLst/>
                        <a:latin typeface="Arial" pitchFamily="34" charset="0"/>
                        <a:ea typeface="Times New Roman"/>
                        <a:cs typeface="Arial" pitchFamily="34" charset="0"/>
                      </a:endParaRPr>
                    </a:p>
                  </a:txBody>
                  <a:tcPr marL="0" marR="0" marT="0" marB="0" anchor="ctr"/>
                </a:tc>
              </a:tr>
              <a:tr h="370840">
                <a:tc>
                  <a:txBody>
                    <a:bodyPr/>
                    <a:lstStyle/>
                    <a:p>
                      <a:pPr marL="44450" marR="0">
                        <a:spcBef>
                          <a:spcPts val="200"/>
                        </a:spcBef>
                        <a:spcAft>
                          <a:spcPts val="200"/>
                        </a:spcAft>
                      </a:pPr>
                      <a:r>
                        <a:rPr lang="en-US" sz="1800">
                          <a:effectLst/>
                          <a:latin typeface="Arial" pitchFamily="34" charset="0"/>
                          <a:ea typeface="Times New Roman"/>
                          <a:cs typeface="Arial" pitchFamily="34" charset="0"/>
                        </a:rPr>
                        <a:t>Aerospace engineering</a:t>
                      </a:r>
                      <a:endParaRPr lang="en-US" sz="18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c>
                  <a:txBody>
                    <a:bodyPr/>
                    <a:lstStyle/>
                    <a:p>
                      <a:pPr marL="0" marR="0" algn="ctr">
                        <a:spcBef>
                          <a:spcPts val="200"/>
                        </a:spcBef>
                        <a:spcAft>
                          <a:spcPts val="200"/>
                        </a:spcAft>
                      </a:pPr>
                      <a:r>
                        <a:rPr lang="en-US" sz="1800" dirty="0" smtClean="0">
                          <a:effectLst/>
                          <a:latin typeface="Arial" pitchFamily="34" charset="0"/>
                          <a:ea typeface="Times New Roman"/>
                          <a:cs typeface="Arial" pitchFamily="34" charset="0"/>
                        </a:rPr>
                        <a:t>3,967</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r>
              <a:tr h="370840">
                <a:tc>
                  <a:txBody>
                    <a:bodyPr/>
                    <a:lstStyle/>
                    <a:p>
                      <a:pPr marL="44450" marR="0">
                        <a:spcBef>
                          <a:spcPts val="200"/>
                        </a:spcBef>
                        <a:spcAft>
                          <a:spcPts val="200"/>
                        </a:spcAft>
                      </a:pPr>
                      <a:r>
                        <a:rPr lang="en-US" sz="1800" dirty="0">
                          <a:effectLst/>
                          <a:latin typeface="Arial" pitchFamily="34" charset="0"/>
                          <a:ea typeface="Times New Roman"/>
                          <a:cs typeface="Arial" pitchFamily="34" charset="0"/>
                        </a:rPr>
                        <a:t>General </a:t>
                      </a:r>
                      <a:r>
                        <a:rPr lang="en-US" sz="1800" dirty="0" smtClean="0">
                          <a:effectLst/>
                          <a:latin typeface="Arial" pitchFamily="34" charset="0"/>
                          <a:ea typeface="Times New Roman"/>
                          <a:cs typeface="Arial" pitchFamily="34" charset="0"/>
                        </a:rPr>
                        <a:t>engineering</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c>
                  <a:txBody>
                    <a:bodyPr/>
                    <a:lstStyle/>
                    <a:p>
                      <a:pPr marL="0" marR="0" algn="ctr">
                        <a:spcBef>
                          <a:spcPts val="200"/>
                        </a:spcBef>
                        <a:spcAft>
                          <a:spcPts val="200"/>
                        </a:spcAft>
                      </a:pPr>
                      <a:r>
                        <a:rPr lang="en-US" sz="1800" dirty="0" smtClean="0">
                          <a:effectLst/>
                          <a:latin typeface="Arial" pitchFamily="34" charset="0"/>
                          <a:ea typeface="Times New Roman"/>
                          <a:cs typeface="Arial" pitchFamily="34" charset="0"/>
                        </a:rPr>
                        <a:t>3,431</a:t>
                      </a:r>
                      <a:endParaRPr lang="en-US" sz="18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0" marR="0" marT="0" marB="0" anchor="ctr"/>
                </a:tc>
              </a:tr>
              <a:tr h="370840">
                <a:tc>
                  <a:txBody>
                    <a:bodyPr/>
                    <a:lstStyle/>
                    <a:p>
                      <a:pPr marL="44450" marR="0">
                        <a:spcBef>
                          <a:spcPts val="200"/>
                        </a:spcBef>
                        <a:spcAft>
                          <a:spcPts val="200"/>
                        </a:spcAft>
                      </a:pPr>
                      <a:r>
                        <a:rPr lang="en-US" sz="1800" dirty="0" smtClean="0">
                          <a:effectLst/>
                          <a:latin typeface="Arial" pitchFamily="34" charset="0"/>
                          <a:ea typeface="Times New Roman"/>
                          <a:cs typeface="Arial" pitchFamily="34" charset="0"/>
                        </a:rPr>
                        <a:t>All other engr. disciplines</a:t>
                      </a:r>
                      <a:endParaRPr lang="en-US" sz="1800" dirty="0">
                        <a:effectLst/>
                        <a:latin typeface="Arial" pitchFamily="34" charset="0"/>
                        <a:ea typeface="Times New Roman"/>
                        <a:cs typeface="Arial" pitchFamily="34" charset="0"/>
                      </a:endParaRPr>
                    </a:p>
                  </a:txBody>
                  <a:tcPr marL="0" marR="0" marT="0" marB="0" anchor="ctr"/>
                </a:tc>
                <a:tc>
                  <a:txBody>
                    <a:bodyPr/>
                    <a:lstStyle/>
                    <a:p>
                      <a:pPr marL="0" marR="0" algn="ctr">
                        <a:spcBef>
                          <a:spcPts val="200"/>
                        </a:spcBef>
                        <a:spcAft>
                          <a:spcPts val="200"/>
                        </a:spcAft>
                      </a:pPr>
                      <a:r>
                        <a:rPr lang="en-US" sz="1800" dirty="0" smtClean="0">
                          <a:effectLst/>
                          <a:latin typeface="Arial" pitchFamily="34" charset="0"/>
                          <a:ea typeface="Times New Roman"/>
                          <a:cs typeface="Arial" pitchFamily="34" charset="0"/>
                        </a:rPr>
                        <a:t>13,224</a:t>
                      </a:r>
                      <a:endParaRPr lang="en-US" sz="1800" dirty="0">
                        <a:effectLst/>
                        <a:latin typeface="Arial" pitchFamily="34" charset="0"/>
                        <a:ea typeface="Times New Roman"/>
                        <a:cs typeface="Arial" pitchFamily="34" charset="0"/>
                      </a:endParaRPr>
                    </a:p>
                  </a:txBody>
                  <a:tcPr marL="0" marR="0" marT="0" marB="0" anchor="ctr"/>
                </a:tc>
              </a:tr>
            </a:tbl>
          </a:graphicData>
        </a:graphic>
      </p:graphicFrame>
    </p:spTree>
    <p:extLst>
      <p:ext uri="{BB962C8B-B14F-4D97-AF65-F5344CB8AC3E}">
        <p14:creationId xmlns:p14="http://schemas.microsoft.com/office/powerpoint/2010/main" val="2669684957"/>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rPr>
              <a:t>Engineering Job Functions</a:t>
            </a:r>
            <a:endParaRPr lang="en-US" dirty="0"/>
          </a:p>
        </p:txBody>
      </p:sp>
      <p:sp>
        <p:nvSpPr>
          <p:cNvPr id="3" name="Content Placeholder 2"/>
          <p:cNvSpPr>
            <a:spLocks noGrp="1"/>
          </p:cNvSpPr>
          <p:nvPr>
            <p:ph idx="1"/>
          </p:nvPr>
        </p:nvSpPr>
        <p:spPr>
          <a:xfrm>
            <a:off x="914400" y="2362200"/>
            <a:ext cx="8001000" cy="4343400"/>
          </a:xfrm>
        </p:spPr>
        <p:txBody>
          <a:bodyPr>
            <a:normAutofit lnSpcReduction="10000"/>
          </a:bodyPr>
          <a:lstStyle/>
          <a:p>
            <a:pPr marL="182880">
              <a:lnSpc>
                <a:spcPct val="90000"/>
              </a:lnSpc>
            </a:pPr>
            <a:r>
              <a:rPr lang="en-US" b="1" dirty="0"/>
              <a:t>Analysis</a:t>
            </a:r>
          </a:p>
          <a:p>
            <a:pPr marL="182880">
              <a:lnSpc>
                <a:spcPct val="90000"/>
              </a:lnSpc>
            </a:pPr>
            <a:r>
              <a:rPr lang="en-US" b="1" dirty="0"/>
              <a:t>Design</a:t>
            </a:r>
          </a:p>
          <a:p>
            <a:pPr marL="182880">
              <a:lnSpc>
                <a:spcPct val="90000"/>
              </a:lnSpc>
            </a:pPr>
            <a:r>
              <a:rPr lang="en-US" b="1" dirty="0"/>
              <a:t>Test</a:t>
            </a:r>
          </a:p>
          <a:p>
            <a:pPr marL="182880">
              <a:lnSpc>
                <a:spcPct val="90000"/>
              </a:lnSpc>
            </a:pPr>
            <a:r>
              <a:rPr lang="en-US" b="1" dirty="0"/>
              <a:t>Development</a:t>
            </a:r>
          </a:p>
          <a:p>
            <a:pPr marL="182880">
              <a:lnSpc>
                <a:spcPct val="90000"/>
              </a:lnSpc>
            </a:pPr>
            <a:r>
              <a:rPr lang="en-US" b="1" dirty="0"/>
              <a:t>Sales</a:t>
            </a:r>
          </a:p>
          <a:p>
            <a:pPr marL="182880">
              <a:lnSpc>
                <a:spcPct val="90000"/>
              </a:lnSpc>
            </a:pPr>
            <a:r>
              <a:rPr lang="en-US" b="1" dirty="0"/>
              <a:t>Research</a:t>
            </a:r>
          </a:p>
          <a:p>
            <a:pPr marL="182880">
              <a:lnSpc>
                <a:spcPct val="90000"/>
              </a:lnSpc>
            </a:pPr>
            <a:r>
              <a:rPr lang="en-US" b="1" dirty="0"/>
              <a:t>Management</a:t>
            </a:r>
          </a:p>
          <a:p>
            <a:pPr marL="182880">
              <a:lnSpc>
                <a:spcPct val="90000"/>
              </a:lnSpc>
            </a:pPr>
            <a:r>
              <a:rPr lang="en-US" b="1" dirty="0"/>
              <a:t>Consulting</a:t>
            </a:r>
          </a:p>
          <a:p>
            <a:pPr marL="182880">
              <a:lnSpc>
                <a:spcPct val="90000"/>
              </a:lnSpc>
            </a:pPr>
            <a:r>
              <a:rPr lang="en-US" b="1" dirty="0"/>
              <a:t>Teaching</a:t>
            </a:r>
          </a:p>
          <a:p>
            <a:pPr marL="182880">
              <a:lnSpc>
                <a:spcPct val="90000"/>
              </a:lnSpc>
            </a:pPr>
            <a:r>
              <a:rPr lang="en-US" b="1" dirty="0"/>
              <a:t>Entrepreneurship</a:t>
            </a:r>
          </a:p>
          <a:p>
            <a:endParaRPr lang="en-US" dirty="0"/>
          </a:p>
        </p:txBody>
      </p:sp>
      <p:pic>
        <p:nvPicPr>
          <p:cNvPr id="4" name="Picture 3" descr="Chapter 2 - Graphic 12.jpg"/>
          <p:cNvPicPr>
            <a:picLocks noChangeAspect="1"/>
          </p:cNvPicPr>
          <p:nvPr/>
        </p:nvPicPr>
        <p:blipFill>
          <a:blip r:embed="rId2" cstate="print"/>
          <a:stretch>
            <a:fillRect/>
          </a:stretch>
        </p:blipFill>
        <p:spPr>
          <a:xfrm>
            <a:off x="4419600" y="2743200"/>
            <a:ext cx="4195746" cy="3474720"/>
          </a:xfrm>
          <a:prstGeom prst="rect">
            <a:avLst/>
          </a:prstGeom>
        </p:spPr>
      </p:pic>
    </p:spTree>
    <p:extLst>
      <p:ext uri="{BB962C8B-B14F-4D97-AF65-F5344CB8AC3E}">
        <p14:creationId xmlns:p14="http://schemas.microsoft.com/office/powerpoint/2010/main" val="28541690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Overview</a:t>
            </a:r>
            <a:endParaRPr lang="en-US" dirty="0"/>
          </a:p>
        </p:txBody>
      </p:sp>
      <p:sp>
        <p:nvSpPr>
          <p:cNvPr id="3" name="Content Placeholder 2"/>
          <p:cNvSpPr>
            <a:spLocks noGrp="1"/>
          </p:cNvSpPr>
          <p:nvPr>
            <p:ph idx="1"/>
          </p:nvPr>
        </p:nvSpPr>
        <p:spPr>
          <a:xfrm>
            <a:off x="914400" y="2362200"/>
            <a:ext cx="8001000" cy="4343400"/>
          </a:xfrm>
        </p:spPr>
        <p:txBody>
          <a:bodyPr>
            <a:normAutofit fontScale="85000" lnSpcReduction="20000"/>
          </a:bodyPr>
          <a:lstStyle/>
          <a:p>
            <a:r>
              <a:rPr lang="en-US" dirty="0"/>
              <a:t>What is Engineering?</a:t>
            </a:r>
          </a:p>
          <a:p>
            <a:r>
              <a:rPr lang="en-US" dirty="0"/>
              <a:t>The Engineering Design Process</a:t>
            </a:r>
          </a:p>
          <a:p>
            <a:r>
              <a:rPr lang="en-US" dirty="0"/>
              <a:t>Rewards and Opportunities of an Engineering Career</a:t>
            </a:r>
          </a:p>
          <a:p>
            <a:r>
              <a:rPr lang="en-US" dirty="0"/>
              <a:t>Greatest Engineering Achievements of the 20th Century</a:t>
            </a:r>
          </a:p>
          <a:p>
            <a:r>
              <a:rPr lang="en-US" dirty="0"/>
              <a:t>Engineering Disciplines</a:t>
            </a:r>
          </a:p>
          <a:p>
            <a:r>
              <a:rPr lang="en-US" dirty="0"/>
              <a:t>Engineering Job Functions</a:t>
            </a:r>
          </a:p>
          <a:p>
            <a:r>
              <a:rPr lang="en-US" dirty="0"/>
              <a:t>Employment Opportunities</a:t>
            </a:r>
          </a:p>
          <a:p>
            <a:r>
              <a:rPr lang="en-US" dirty="0"/>
              <a:t>Important Fields for the </a:t>
            </a:r>
            <a:r>
              <a:rPr lang="en-US" dirty="0" smtClean="0"/>
              <a:t>Future</a:t>
            </a:r>
          </a:p>
          <a:p>
            <a:r>
              <a:rPr lang="en-US" dirty="0" smtClean="0"/>
              <a:t>Sustainability</a:t>
            </a:r>
            <a:endParaRPr lang="en-US" dirty="0"/>
          </a:p>
          <a:p>
            <a:r>
              <a:rPr lang="en-US" dirty="0"/>
              <a:t>Engineering as a Profession</a:t>
            </a:r>
          </a:p>
          <a:p>
            <a:endParaRPr lang="en-US" dirty="0"/>
          </a:p>
        </p:txBody>
      </p:sp>
    </p:spTree>
    <p:extLst>
      <p:ext uri="{BB962C8B-B14F-4D97-AF65-F5344CB8AC3E}">
        <p14:creationId xmlns:p14="http://schemas.microsoft.com/office/powerpoint/2010/main" val="2575488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Areas for Individuals with Engineering Degrees</a:t>
            </a:r>
          </a:p>
        </p:txBody>
      </p:sp>
      <p:sp>
        <p:nvSpPr>
          <p:cNvPr id="3" name="Content Placeholder 2"/>
          <p:cNvSpPr>
            <a:spLocks noGrp="1"/>
          </p:cNvSpPr>
          <p:nvPr>
            <p:ph idx="1"/>
          </p:nvPr>
        </p:nvSpPr>
        <p:spPr/>
        <p:txBody>
          <a:bodyPr/>
          <a:lstStyle/>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200453175"/>
              </p:ext>
            </p:extLst>
          </p:nvPr>
        </p:nvGraphicFramePr>
        <p:xfrm>
          <a:off x="914400" y="2438400"/>
          <a:ext cx="7467600" cy="3413760"/>
        </p:xfrm>
        <a:graphic>
          <a:graphicData uri="http://schemas.openxmlformats.org/drawingml/2006/table">
            <a:tbl>
              <a:tblPr firstRow="1" bandRow="1">
                <a:tableStyleId>{5C22544A-7EE6-4342-B048-85BDC9FD1C3A}</a:tableStyleId>
              </a:tblPr>
              <a:tblGrid>
                <a:gridCol w="4356100"/>
                <a:gridCol w="3111500"/>
              </a:tblGrid>
              <a:tr h="370840">
                <a:tc>
                  <a:txBody>
                    <a:bodyPr/>
                    <a:lstStyle/>
                    <a:p>
                      <a:pPr marL="0" marR="0" algn="ctr">
                        <a:spcBef>
                          <a:spcPts val="400"/>
                        </a:spcBef>
                        <a:spcAft>
                          <a:spcPts val="400"/>
                        </a:spcAft>
                      </a:pPr>
                      <a:r>
                        <a:rPr lang="en-US" sz="3200" b="1" dirty="0">
                          <a:effectLst/>
                          <a:latin typeface="Times New Roman"/>
                          <a:ea typeface="Times New Roman"/>
                          <a:cs typeface="Times New Roman"/>
                        </a:rPr>
                        <a:t>Employment Area</a:t>
                      </a:r>
                      <a:endParaRPr lang="en-US" sz="32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ctr">
                        <a:spcBef>
                          <a:spcPts val="400"/>
                        </a:spcBef>
                        <a:spcAft>
                          <a:spcPts val="400"/>
                        </a:spcAft>
                      </a:pPr>
                      <a:r>
                        <a:rPr lang="en-US" sz="3200" b="1" dirty="0">
                          <a:effectLst/>
                          <a:latin typeface="Times New Roman"/>
                          <a:ea typeface="Times New Roman"/>
                          <a:cs typeface="Times New Roman"/>
                        </a:rPr>
                        <a:t>Percentage</a:t>
                      </a:r>
                      <a:endParaRPr lang="en-US" sz="32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70840">
                <a:tc>
                  <a:txBody>
                    <a:bodyPr/>
                    <a:lstStyle/>
                    <a:p>
                      <a:pPr marL="0" marR="0" algn="just">
                        <a:spcBef>
                          <a:spcPts val="200"/>
                        </a:spcBef>
                        <a:spcAft>
                          <a:spcPts val="200"/>
                        </a:spcAft>
                      </a:pPr>
                      <a:r>
                        <a:rPr lang="en-US" sz="3200" dirty="0">
                          <a:effectLst/>
                          <a:latin typeface="Times New Roman"/>
                          <a:ea typeface="Times New Roman"/>
                          <a:cs typeface="Times New Roman"/>
                        </a:rPr>
                        <a:t>Business/Industry </a:t>
                      </a:r>
                      <a:endParaRPr lang="en-US" sz="32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74320" algn="ctr">
                        <a:spcBef>
                          <a:spcPts val="200"/>
                        </a:spcBef>
                        <a:spcAft>
                          <a:spcPts val="200"/>
                        </a:spcAft>
                      </a:pPr>
                      <a:r>
                        <a:rPr lang="en-US" sz="3200" dirty="0" smtClean="0">
                          <a:effectLst/>
                          <a:latin typeface="Times New Roman"/>
                          <a:ea typeface="Times New Roman"/>
                          <a:cs typeface="Times New Roman"/>
                        </a:rPr>
                        <a:t>64.5%</a:t>
                      </a:r>
                      <a:endParaRPr lang="en-US" sz="32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70840">
                <a:tc>
                  <a:txBody>
                    <a:bodyPr/>
                    <a:lstStyle/>
                    <a:p>
                      <a:pPr marL="0" marR="0" algn="just">
                        <a:spcBef>
                          <a:spcPts val="200"/>
                        </a:spcBef>
                        <a:spcAft>
                          <a:spcPts val="200"/>
                        </a:spcAft>
                      </a:pPr>
                      <a:r>
                        <a:rPr lang="en-US" sz="3200">
                          <a:effectLst/>
                          <a:latin typeface="Times New Roman"/>
                          <a:ea typeface="Times New Roman"/>
                          <a:cs typeface="Times New Roman"/>
                        </a:rPr>
                        <a:t>Federal Government </a:t>
                      </a:r>
                      <a:endParaRPr lang="en-US" sz="32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74320" algn="ctr">
                        <a:spcBef>
                          <a:spcPts val="200"/>
                        </a:spcBef>
                        <a:spcAft>
                          <a:spcPts val="200"/>
                        </a:spcAft>
                      </a:pPr>
                      <a:r>
                        <a:rPr lang="en-US" sz="3200" dirty="0" smtClean="0">
                          <a:effectLst/>
                          <a:latin typeface="Times New Roman"/>
                          <a:ea typeface="Times New Roman"/>
                          <a:cs typeface="Times New Roman"/>
                        </a:rPr>
                        <a:t>  4.6%</a:t>
                      </a:r>
                      <a:endParaRPr lang="en-US" sz="32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70840">
                <a:tc>
                  <a:txBody>
                    <a:bodyPr/>
                    <a:lstStyle/>
                    <a:p>
                      <a:pPr marL="0" marR="0" algn="just">
                        <a:spcBef>
                          <a:spcPts val="200"/>
                        </a:spcBef>
                        <a:spcAft>
                          <a:spcPts val="200"/>
                        </a:spcAft>
                      </a:pPr>
                      <a:r>
                        <a:rPr lang="en-US" sz="3200">
                          <a:effectLst/>
                          <a:latin typeface="Times New Roman"/>
                          <a:ea typeface="Times New Roman"/>
                          <a:cs typeface="Times New Roman"/>
                        </a:rPr>
                        <a:t>State/Local Government</a:t>
                      </a:r>
                      <a:endParaRPr lang="en-US" sz="32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74320" algn="ctr">
                        <a:spcBef>
                          <a:spcPts val="200"/>
                        </a:spcBef>
                        <a:spcAft>
                          <a:spcPts val="200"/>
                        </a:spcAft>
                      </a:pPr>
                      <a:r>
                        <a:rPr lang="en-US" sz="3200" dirty="0" smtClean="0">
                          <a:effectLst/>
                          <a:latin typeface="Times New Roman"/>
                          <a:ea typeface="Times New Roman"/>
                          <a:cs typeface="Times New Roman"/>
                        </a:rPr>
                        <a:t>  6.2%</a:t>
                      </a:r>
                      <a:endParaRPr lang="en-US" sz="32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70840">
                <a:tc>
                  <a:txBody>
                    <a:bodyPr/>
                    <a:lstStyle/>
                    <a:p>
                      <a:pPr marL="0" marR="0" algn="just">
                        <a:spcBef>
                          <a:spcPts val="200"/>
                        </a:spcBef>
                        <a:spcAft>
                          <a:spcPts val="200"/>
                        </a:spcAft>
                      </a:pPr>
                      <a:r>
                        <a:rPr lang="en-US" sz="3200">
                          <a:effectLst/>
                          <a:latin typeface="Times New Roman"/>
                          <a:ea typeface="Times New Roman"/>
                          <a:cs typeface="Times New Roman"/>
                        </a:rPr>
                        <a:t>Educational Institutions</a:t>
                      </a:r>
                      <a:endParaRPr lang="en-US" sz="32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74320" algn="ctr">
                        <a:spcBef>
                          <a:spcPts val="200"/>
                        </a:spcBef>
                        <a:spcAft>
                          <a:spcPts val="200"/>
                        </a:spcAft>
                      </a:pPr>
                      <a:r>
                        <a:rPr lang="en-US" sz="3200" dirty="0" smtClean="0">
                          <a:effectLst/>
                          <a:latin typeface="Times New Roman"/>
                          <a:ea typeface="Times New Roman"/>
                          <a:cs typeface="Times New Roman"/>
                        </a:rPr>
                        <a:t>18.5%</a:t>
                      </a:r>
                      <a:endParaRPr lang="en-US" sz="32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70840">
                <a:tc>
                  <a:txBody>
                    <a:bodyPr/>
                    <a:lstStyle/>
                    <a:p>
                      <a:pPr marL="0" marR="0" algn="just">
                        <a:spcBef>
                          <a:spcPts val="200"/>
                        </a:spcBef>
                        <a:spcAft>
                          <a:spcPts val="200"/>
                        </a:spcAft>
                      </a:pPr>
                      <a:r>
                        <a:rPr lang="en-US" sz="3200">
                          <a:effectLst/>
                          <a:latin typeface="Times New Roman"/>
                          <a:ea typeface="Times New Roman"/>
                          <a:cs typeface="Times New Roman"/>
                        </a:rPr>
                        <a:t>Self-Employed</a:t>
                      </a:r>
                      <a:endParaRPr lang="en-US" sz="320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74320" algn="ctr">
                        <a:spcBef>
                          <a:spcPts val="200"/>
                        </a:spcBef>
                        <a:spcAft>
                          <a:spcPts val="200"/>
                        </a:spcAft>
                      </a:pPr>
                      <a:r>
                        <a:rPr lang="en-US" sz="3200" dirty="0" smtClean="0">
                          <a:effectLst/>
                          <a:latin typeface="Times New Roman"/>
                          <a:ea typeface="Times New Roman"/>
                          <a:cs typeface="Times New Roman"/>
                        </a:rPr>
                        <a:t>  6.2%</a:t>
                      </a:r>
                      <a:endParaRPr lang="en-US" sz="32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370840">
                <a:tc>
                  <a:txBody>
                    <a:bodyPr/>
                    <a:lstStyle/>
                    <a:p>
                      <a:pPr marL="0" marR="0" algn="just">
                        <a:spcBef>
                          <a:spcPts val="200"/>
                        </a:spcBef>
                        <a:spcAft>
                          <a:spcPts val="200"/>
                        </a:spcAft>
                      </a:pPr>
                      <a:r>
                        <a:rPr lang="en-US" sz="3200" b="1" dirty="0">
                          <a:effectLst/>
                          <a:latin typeface="Times New Roman"/>
                          <a:ea typeface="Times New Roman"/>
                          <a:cs typeface="Times New Roman"/>
                        </a:rPr>
                        <a:t>Total</a:t>
                      </a:r>
                      <a:endParaRPr lang="en-US" sz="32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274320" algn="ctr">
                        <a:spcBef>
                          <a:spcPts val="200"/>
                        </a:spcBef>
                        <a:spcAft>
                          <a:spcPts val="200"/>
                        </a:spcAft>
                      </a:pPr>
                      <a:r>
                        <a:rPr lang="en-US" sz="3200" b="1" dirty="0" smtClean="0">
                          <a:effectLst/>
                          <a:latin typeface="Times New Roman"/>
                          <a:ea typeface="Times New Roman"/>
                          <a:cs typeface="Times New Roman"/>
                        </a:rPr>
                        <a:t> 100</a:t>
                      </a:r>
                      <a:r>
                        <a:rPr lang="en-US" sz="3200" b="1" dirty="0">
                          <a:effectLst/>
                          <a:latin typeface="Times New Roman"/>
                          <a:ea typeface="Times New Roman"/>
                          <a:cs typeface="Times New Roman"/>
                        </a:rPr>
                        <a:t>%</a:t>
                      </a:r>
                      <a:endParaRPr lang="en-US" sz="32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899574153"/>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a:t>Manufacturing</a:t>
            </a:r>
            <a:r>
              <a:rPr lang="en-US" sz="2800" dirty="0"/>
              <a:t> Industry Sectors Employing Largest Number of Engineers</a:t>
            </a:r>
          </a:p>
        </p:txBody>
      </p:sp>
      <p:sp>
        <p:nvSpPr>
          <p:cNvPr id="3" name="Content Placeholder 2"/>
          <p:cNvSpPr>
            <a:spLocks noGrp="1"/>
          </p:cNvSpPr>
          <p:nvPr>
            <p:ph idx="1"/>
          </p:nvPr>
        </p:nvSpPr>
        <p:spPr/>
        <p:txBody>
          <a:bodyPr/>
          <a:lstStyle/>
          <a:p>
            <a:r>
              <a:rPr lang="en-US" dirty="0"/>
              <a:t>Computer and electronic product</a:t>
            </a:r>
          </a:p>
          <a:p>
            <a:r>
              <a:rPr lang="en-US" dirty="0"/>
              <a:t>Transportation equipment</a:t>
            </a:r>
          </a:p>
          <a:p>
            <a:r>
              <a:rPr lang="en-US" dirty="0"/>
              <a:t>Machinery</a:t>
            </a:r>
          </a:p>
          <a:p>
            <a:r>
              <a:rPr lang="en-US" dirty="0"/>
              <a:t>Fabricated metal product</a:t>
            </a:r>
          </a:p>
          <a:p>
            <a:r>
              <a:rPr lang="en-US" dirty="0"/>
              <a:t>Chemical</a:t>
            </a:r>
          </a:p>
          <a:p>
            <a:r>
              <a:rPr lang="en-US" dirty="0"/>
              <a:t>Electronic equipment, appliance, and component</a:t>
            </a:r>
          </a:p>
          <a:p>
            <a:pPr marL="0" indent="0">
              <a:buNone/>
            </a:pPr>
            <a:endParaRPr lang="en-US" dirty="0"/>
          </a:p>
        </p:txBody>
      </p:sp>
    </p:spTree>
    <p:extLst>
      <p:ext uri="{BB962C8B-B14F-4D97-AF65-F5344CB8AC3E}">
        <p14:creationId xmlns:p14="http://schemas.microsoft.com/office/powerpoint/2010/main" val="188552736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smtClean="0"/>
              <a:t>Non-manufacturing </a:t>
            </a:r>
            <a:r>
              <a:rPr lang="en-US" sz="2800" dirty="0" smtClean="0"/>
              <a:t>Industry </a:t>
            </a:r>
            <a:r>
              <a:rPr lang="en-US" sz="2800" dirty="0"/>
              <a:t>Sectors Employing Largest Number of Engineers</a:t>
            </a:r>
          </a:p>
        </p:txBody>
      </p:sp>
      <p:sp>
        <p:nvSpPr>
          <p:cNvPr id="3" name="Content Placeholder 2"/>
          <p:cNvSpPr>
            <a:spLocks noGrp="1"/>
          </p:cNvSpPr>
          <p:nvPr>
            <p:ph idx="1"/>
          </p:nvPr>
        </p:nvSpPr>
        <p:spPr/>
        <p:txBody>
          <a:bodyPr/>
          <a:lstStyle/>
          <a:p>
            <a:pPr>
              <a:lnSpc>
                <a:spcPct val="90000"/>
              </a:lnSpc>
            </a:pPr>
            <a:r>
              <a:rPr lang="en-US" dirty="0"/>
              <a:t>Professional, scientific, and technical services</a:t>
            </a:r>
          </a:p>
          <a:p>
            <a:pPr>
              <a:lnSpc>
                <a:spcPct val="90000"/>
              </a:lnSpc>
            </a:pPr>
            <a:r>
              <a:rPr lang="en-US" dirty="0"/>
              <a:t>Information</a:t>
            </a:r>
          </a:p>
          <a:p>
            <a:pPr>
              <a:lnSpc>
                <a:spcPct val="90000"/>
              </a:lnSpc>
            </a:pPr>
            <a:r>
              <a:rPr lang="en-US" dirty="0"/>
              <a:t>Construction</a:t>
            </a:r>
          </a:p>
          <a:p>
            <a:pPr>
              <a:lnSpc>
                <a:spcPct val="90000"/>
              </a:lnSpc>
            </a:pPr>
            <a:r>
              <a:rPr lang="en-US" dirty="0"/>
              <a:t>Wholesale trade</a:t>
            </a:r>
          </a:p>
          <a:p>
            <a:pPr>
              <a:lnSpc>
                <a:spcPct val="90000"/>
              </a:lnSpc>
            </a:pPr>
            <a:r>
              <a:rPr lang="en-US" dirty="0"/>
              <a:t>Administrative and support</a:t>
            </a:r>
          </a:p>
          <a:p>
            <a:pPr>
              <a:lnSpc>
                <a:spcPct val="90000"/>
              </a:lnSpc>
            </a:pPr>
            <a:r>
              <a:rPr lang="en-US" dirty="0"/>
              <a:t>Management of companies and enterprises</a:t>
            </a:r>
          </a:p>
          <a:p>
            <a:pPr>
              <a:lnSpc>
                <a:spcPct val="90000"/>
              </a:lnSpc>
            </a:pPr>
            <a:r>
              <a:rPr lang="en-US" dirty="0"/>
              <a:t>Utilities</a:t>
            </a:r>
          </a:p>
          <a:p>
            <a:pPr>
              <a:lnSpc>
                <a:spcPct val="90000"/>
              </a:lnSpc>
            </a:pPr>
            <a:r>
              <a:rPr lang="en-US" dirty="0"/>
              <a:t>Mining</a:t>
            </a:r>
          </a:p>
          <a:p>
            <a:pPr marL="0" indent="0">
              <a:buNone/>
            </a:pPr>
            <a:endParaRPr lang="en-US" dirty="0"/>
          </a:p>
        </p:txBody>
      </p:sp>
    </p:spTree>
    <p:extLst>
      <p:ext uri="{BB962C8B-B14F-4D97-AF65-F5344CB8AC3E}">
        <p14:creationId xmlns:p14="http://schemas.microsoft.com/office/powerpoint/2010/main" val="8762554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 Greatest Technological Inventions of Past 25 Years</a:t>
            </a:r>
          </a:p>
        </p:txBody>
      </p:sp>
      <p:sp>
        <p:nvSpPr>
          <p:cNvPr id="3" name="Content Placeholder 2"/>
          <p:cNvSpPr>
            <a:spLocks noGrp="1"/>
          </p:cNvSpPr>
          <p:nvPr>
            <p:ph idx="1"/>
          </p:nvPr>
        </p:nvSpPr>
        <p:spPr/>
        <p:txBody>
          <a:bodyPr/>
          <a:lstStyle/>
          <a:p>
            <a:endParaRPr lang="en-US"/>
          </a:p>
        </p:txBody>
      </p:sp>
      <p:graphicFrame>
        <p:nvGraphicFramePr>
          <p:cNvPr id="4" name="Content Placeholder 4"/>
          <p:cNvGraphicFramePr>
            <a:graphicFrameLocks/>
          </p:cNvGraphicFramePr>
          <p:nvPr>
            <p:extLst>
              <p:ext uri="{D42A27DB-BD31-4B8C-83A1-F6EECF244321}">
                <p14:modId xmlns:p14="http://schemas.microsoft.com/office/powerpoint/2010/main" val="4100109581"/>
              </p:ext>
            </p:extLst>
          </p:nvPr>
        </p:nvGraphicFramePr>
        <p:xfrm>
          <a:off x="0" y="1905001"/>
          <a:ext cx="9144000" cy="4952999"/>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421409">
                <a:tc>
                  <a:txBody>
                    <a:bodyPr/>
                    <a:lstStyle/>
                    <a:p>
                      <a:pPr algn="ctr"/>
                      <a:r>
                        <a:rPr lang="en-US" b="1" dirty="0" smtClean="0">
                          <a:latin typeface="Arial" pitchFamily="34" charset="0"/>
                          <a:cs typeface="Arial" pitchFamily="34" charset="0"/>
                        </a:rPr>
                        <a:t>50</a:t>
                      </a:r>
                      <a:r>
                        <a:rPr lang="en-US" b="1" baseline="0" dirty="0" smtClean="0">
                          <a:latin typeface="Arial" pitchFamily="34" charset="0"/>
                          <a:cs typeface="Arial" pitchFamily="34" charset="0"/>
                        </a:rPr>
                        <a:t> to </a:t>
                      </a:r>
                      <a:r>
                        <a:rPr lang="en-US" b="1" dirty="0" smtClean="0">
                          <a:latin typeface="Arial" pitchFamily="34" charset="0"/>
                          <a:cs typeface="Arial" pitchFamily="34" charset="0"/>
                        </a:rPr>
                        <a:t>41</a:t>
                      </a:r>
                      <a:endParaRPr lang="en-US" b="1" dirty="0">
                        <a:latin typeface="Arial" pitchFamily="34" charset="0"/>
                        <a:cs typeface="Arial" pitchFamily="34" charset="0"/>
                      </a:endParaRPr>
                    </a:p>
                  </a:txBody>
                  <a:tcPr/>
                </a:tc>
                <a:tc>
                  <a:txBody>
                    <a:bodyPr/>
                    <a:lstStyle/>
                    <a:p>
                      <a:pPr algn="ctr"/>
                      <a:r>
                        <a:rPr lang="en-US" b="1" dirty="0" smtClean="0">
                          <a:latin typeface="Arial" pitchFamily="34" charset="0"/>
                          <a:cs typeface="Arial" pitchFamily="34" charset="0"/>
                        </a:rPr>
                        <a:t>40</a:t>
                      </a:r>
                      <a:r>
                        <a:rPr lang="en-US" b="1" baseline="0" dirty="0" smtClean="0">
                          <a:latin typeface="Arial" pitchFamily="34" charset="0"/>
                          <a:cs typeface="Arial" pitchFamily="34" charset="0"/>
                        </a:rPr>
                        <a:t> to </a:t>
                      </a:r>
                      <a:r>
                        <a:rPr lang="en-US" b="1" dirty="0" smtClean="0">
                          <a:latin typeface="Arial" pitchFamily="34" charset="0"/>
                          <a:cs typeface="Arial" pitchFamily="34" charset="0"/>
                        </a:rPr>
                        <a:t>31</a:t>
                      </a:r>
                      <a:endParaRPr lang="en-US" b="1" dirty="0">
                        <a:latin typeface="Arial" pitchFamily="34" charset="0"/>
                        <a:cs typeface="Arial" pitchFamily="34" charset="0"/>
                      </a:endParaRPr>
                    </a:p>
                  </a:txBody>
                  <a:tcPr/>
                </a:tc>
                <a:tc>
                  <a:txBody>
                    <a:bodyPr/>
                    <a:lstStyle/>
                    <a:p>
                      <a:pPr algn="ctr"/>
                      <a:r>
                        <a:rPr lang="en-US" b="1" dirty="0" smtClean="0">
                          <a:latin typeface="Arial" pitchFamily="34" charset="0"/>
                          <a:cs typeface="Arial" pitchFamily="34" charset="0"/>
                        </a:rPr>
                        <a:t>30</a:t>
                      </a:r>
                      <a:r>
                        <a:rPr lang="en-US" b="1" baseline="0" dirty="0" smtClean="0">
                          <a:latin typeface="Arial" pitchFamily="34" charset="0"/>
                          <a:cs typeface="Arial" pitchFamily="34" charset="0"/>
                        </a:rPr>
                        <a:t> to </a:t>
                      </a:r>
                      <a:r>
                        <a:rPr lang="en-US" b="1" dirty="0" smtClean="0">
                          <a:latin typeface="Arial" pitchFamily="34" charset="0"/>
                          <a:cs typeface="Arial" pitchFamily="34" charset="0"/>
                        </a:rPr>
                        <a:t>21</a:t>
                      </a:r>
                      <a:endParaRPr lang="en-US" b="1" dirty="0">
                        <a:latin typeface="Arial" pitchFamily="34" charset="0"/>
                        <a:cs typeface="Arial" pitchFamily="34" charset="0"/>
                      </a:endParaRPr>
                    </a:p>
                  </a:txBody>
                  <a:tcPr/>
                </a:tc>
                <a:tc>
                  <a:txBody>
                    <a:bodyPr/>
                    <a:lstStyle/>
                    <a:p>
                      <a:pPr algn="ctr"/>
                      <a:r>
                        <a:rPr lang="en-US" b="1" dirty="0" smtClean="0">
                          <a:latin typeface="Arial" pitchFamily="34" charset="0"/>
                          <a:cs typeface="Arial" pitchFamily="34" charset="0"/>
                        </a:rPr>
                        <a:t>20 to</a:t>
                      </a:r>
                      <a:r>
                        <a:rPr lang="en-US" b="1" baseline="0" dirty="0" smtClean="0">
                          <a:latin typeface="Arial" pitchFamily="34" charset="0"/>
                          <a:cs typeface="Arial" pitchFamily="34" charset="0"/>
                        </a:rPr>
                        <a:t> </a:t>
                      </a:r>
                      <a:r>
                        <a:rPr lang="en-US" b="1" dirty="0" smtClean="0">
                          <a:latin typeface="Arial" pitchFamily="34" charset="0"/>
                          <a:cs typeface="Arial" pitchFamily="34" charset="0"/>
                        </a:rPr>
                        <a:t>11</a:t>
                      </a:r>
                      <a:endParaRPr lang="en-US" b="1" dirty="0">
                        <a:latin typeface="Arial" pitchFamily="34" charset="0"/>
                        <a:cs typeface="Arial" pitchFamily="34" charset="0"/>
                      </a:endParaRPr>
                    </a:p>
                  </a:txBody>
                  <a:tcPr/>
                </a:tc>
                <a:tc>
                  <a:txBody>
                    <a:bodyPr/>
                    <a:lstStyle/>
                    <a:p>
                      <a:pPr algn="ctr"/>
                      <a:r>
                        <a:rPr lang="en-US" b="1" dirty="0" smtClean="0">
                          <a:latin typeface="Arial" pitchFamily="34" charset="0"/>
                          <a:cs typeface="Arial" pitchFamily="34" charset="0"/>
                        </a:rPr>
                        <a:t>10 to</a:t>
                      </a:r>
                      <a:r>
                        <a:rPr lang="en-US" b="1" baseline="0" dirty="0" smtClean="0">
                          <a:latin typeface="Arial" pitchFamily="34" charset="0"/>
                          <a:cs typeface="Arial" pitchFamily="34" charset="0"/>
                        </a:rPr>
                        <a:t> </a:t>
                      </a:r>
                      <a:r>
                        <a:rPr lang="en-US" b="1" dirty="0" smtClean="0">
                          <a:latin typeface="Arial" pitchFamily="34" charset="0"/>
                          <a:cs typeface="Arial" pitchFamily="34" charset="0"/>
                        </a:rPr>
                        <a:t>1</a:t>
                      </a:r>
                      <a:endParaRPr lang="en-US" b="1" dirty="0">
                        <a:latin typeface="Arial" pitchFamily="34" charset="0"/>
                        <a:cs typeface="Arial" pitchFamily="34" charset="0"/>
                      </a:endParaRPr>
                    </a:p>
                  </a:txBody>
                  <a:tcPr/>
                </a:tc>
              </a:tr>
              <a:tr h="484909">
                <a:tc>
                  <a:txBody>
                    <a:bodyPr/>
                    <a:lstStyle/>
                    <a:p>
                      <a:pPr marL="0" marR="0">
                        <a:spcBef>
                          <a:spcPts val="0"/>
                        </a:spcBef>
                        <a:spcAft>
                          <a:spcPts val="0"/>
                        </a:spcAft>
                      </a:pPr>
                      <a:r>
                        <a:rPr lang="en-US" sz="1400" dirty="0">
                          <a:effectLst/>
                          <a:latin typeface="Arial" pitchFamily="34" charset="0"/>
                          <a:ea typeface="Times New Roman"/>
                          <a:cs typeface="Arial" pitchFamily="34" charset="0"/>
                        </a:rPr>
                        <a:t>Hybrid cars</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Lithium rechargeable batteries</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Home audio editing </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JPEG</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Genetic sequencing</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r>
              <a:tr h="421409">
                <a:tc>
                  <a:txBody>
                    <a:bodyPr/>
                    <a:lstStyle/>
                    <a:p>
                      <a:pPr marL="0" marR="0">
                        <a:spcBef>
                          <a:spcPts val="0"/>
                        </a:spcBef>
                        <a:spcAft>
                          <a:spcPts val="0"/>
                        </a:spcAft>
                      </a:pPr>
                      <a:r>
                        <a:rPr lang="en-US" sz="1400">
                          <a:effectLst/>
                          <a:latin typeface="Arial" pitchFamily="34" charset="0"/>
                          <a:ea typeface="Times New Roman"/>
                          <a:cs typeface="Arial" pitchFamily="34" charset="0"/>
                        </a:rPr>
                        <a:t>Mini disc</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DVD</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Home video editing</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Microblogging</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Web-based email</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r>
              <a:tr h="421409">
                <a:tc>
                  <a:txBody>
                    <a:bodyPr/>
                    <a:lstStyle/>
                    <a:p>
                      <a:pPr marL="0" marR="0">
                        <a:spcBef>
                          <a:spcPts val="0"/>
                        </a:spcBef>
                        <a:spcAft>
                          <a:spcPts val="0"/>
                        </a:spcAft>
                      </a:pPr>
                      <a:r>
                        <a:rPr lang="en-US" sz="1400">
                          <a:effectLst/>
                          <a:latin typeface="Arial" pitchFamily="34" charset="0"/>
                          <a:ea typeface="Times New Roman"/>
                          <a:cs typeface="Arial" pitchFamily="34" charset="0"/>
                        </a:rPr>
                        <a:t>Color plasma display</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CD-R</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Camcorders</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Caller ID</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Search engines</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r>
              <a:tr h="484909">
                <a:tc>
                  <a:txBody>
                    <a:bodyPr/>
                    <a:lstStyle/>
                    <a:p>
                      <a:pPr marL="0" marR="0">
                        <a:spcBef>
                          <a:spcPts val="0"/>
                        </a:spcBef>
                        <a:spcAft>
                          <a:spcPts val="0"/>
                        </a:spcAft>
                      </a:pPr>
                      <a:r>
                        <a:rPr lang="en-US" sz="1400">
                          <a:effectLst/>
                          <a:latin typeface="Arial" pitchFamily="34" charset="0"/>
                          <a:ea typeface="Times New Roman"/>
                          <a:cs typeface="Arial" pitchFamily="34" charset="0"/>
                        </a:rPr>
                        <a:t>Optical computer mouse</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Voice mail</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Digital SLR cameras</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Mobile broadband</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Smart phones</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r>
              <a:tr h="484909">
                <a:tc>
                  <a:txBody>
                    <a:bodyPr/>
                    <a:lstStyle/>
                    <a:p>
                      <a:pPr marL="0" marR="0">
                        <a:spcBef>
                          <a:spcPts val="0"/>
                        </a:spcBef>
                        <a:spcAft>
                          <a:spcPts val="0"/>
                        </a:spcAft>
                      </a:pPr>
                      <a:r>
                        <a:rPr lang="en-US" sz="1400">
                          <a:effectLst/>
                          <a:latin typeface="Arial" pitchFamily="34" charset="0"/>
                          <a:ea typeface="Times New Roman"/>
                          <a:cs typeface="Arial" pitchFamily="34" charset="0"/>
                        </a:rPr>
                        <a:t>LED headlights</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Online stock trading</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Multi-core processors</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Blogs</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Text messaging</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r>
              <a:tr h="421409">
                <a:tc>
                  <a:txBody>
                    <a:bodyPr/>
                    <a:lstStyle/>
                    <a:p>
                      <a:pPr marL="0" marR="0">
                        <a:spcBef>
                          <a:spcPts val="0"/>
                        </a:spcBef>
                        <a:spcAft>
                          <a:spcPts val="0"/>
                        </a:spcAft>
                      </a:pPr>
                      <a:r>
                        <a:rPr lang="en-US" sz="1400">
                          <a:effectLst/>
                          <a:latin typeface="Arial" pitchFamily="34" charset="0"/>
                          <a:ea typeface="Times New Roman"/>
                          <a:cs typeface="Arial" pitchFamily="34" charset="0"/>
                        </a:rPr>
                        <a:t>Electronic tolls</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Doppler radar</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Satellite radio</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MP3 players</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Wi-Fi</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r>
              <a:tr h="484909">
                <a:tc>
                  <a:txBody>
                    <a:bodyPr/>
                    <a:lstStyle/>
                    <a:p>
                      <a:pPr marL="0" marR="0">
                        <a:spcBef>
                          <a:spcPts val="0"/>
                        </a:spcBef>
                        <a:spcAft>
                          <a:spcPts val="0"/>
                        </a:spcAft>
                      </a:pPr>
                      <a:r>
                        <a:rPr lang="en-US" sz="1400">
                          <a:effectLst/>
                          <a:latin typeface="Arial" pitchFamily="34" charset="0"/>
                          <a:ea typeface="Times New Roman"/>
                          <a:cs typeface="Arial" pitchFamily="34" charset="0"/>
                        </a:rPr>
                        <a:t>OLED TV</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MPEG-4</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Flip phones </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Electronic word processing</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MP3</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r>
              <a:tr h="421409">
                <a:tc>
                  <a:txBody>
                    <a:bodyPr/>
                    <a:lstStyle/>
                    <a:p>
                      <a:pPr marL="0" marR="0">
                        <a:spcBef>
                          <a:spcPts val="0"/>
                        </a:spcBef>
                        <a:spcAft>
                          <a:spcPts val="0"/>
                        </a:spcAft>
                      </a:pPr>
                      <a:r>
                        <a:rPr lang="en-US" sz="1400">
                          <a:effectLst/>
                          <a:latin typeface="Arial" pitchFamily="34" charset="0"/>
                          <a:ea typeface="Times New Roman"/>
                          <a:cs typeface="Arial" pitchFamily="34" charset="0"/>
                        </a:rPr>
                        <a:t>Blu-ray</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Flash memory</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Digital HDTV</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DVR</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Broadband Internet</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r>
              <a:tr h="421409">
                <a:tc>
                  <a:txBody>
                    <a:bodyPr/>
                    <a:lstStyle/>
                    <a:p>
                      <a:pPr marL="0" marR="0">
                        <a:spcBef>
                          <a:spcPts val="0"/>
                        </a:spcBef>
                        <a:spcAft>
                          <a:spcPts val="0"/>
                        </a:spcAft>
                      </a:pPr>
                      <a:r>
                        <a:rPr lang="en-US" sz="1400">
                          <a:effectLst/>
                          <a:latin typeface="Arial" pitchFamily="34" charset="0"/>
                          <a:ea typeface="Times New Roman"/>
                          <a:cs typeface="Arial" pitchFamily="34" charset="0"/>
                        </a:rPr>
                        <a:t>Satellite TV</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Bluetooth</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Instant messaging</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a:effectLst/>
                          <a:latin typeface="Arial" pitchFamily="34" charset="0"/>
                          <a:ea typeface="Times New Roman"/>
                          <a:cs typeface="Arial" pitchFamily="34" charset="0"/>
                        </a:rPr>
                        <a:t>DNA profiling</a:t>
                      </a:r>
                      <a:endParaRPr lang="en-US" sz="140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Personal computers</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r>
              <a:tr h="484909">
                <a:tc>
                  <a:txBody>
                    <a:bodyPr/>
                    <a:lstStyle/>
                    <a:p>
                      <a:pPr marL="0" marR="0">
                        <a:spcBef>
                          <a:spcPts val="0"/>
                        </a:spcBef>
                        <a:spcAft>
                          <a:spcPts val="0"/>
                        </a:spcAft>
                      </a:pPr>
                      <a:r>
                        <a:rPr lang="en-US" sz="1400" dirty="0">
                          <a:effectLst/>
                          <a:latin typeface="Arial" pitchFamily="34" charset="0"/>
                          <a:ea typeface="Times New Roman"/>
                          <a:cs typeface="Arial" pitchFamily="34" charset="0"/>
                        </a:rPr>
                        <a:t>Recordable DVDs</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Commercialized GPS</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Consumer digital cameras</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Social networking service</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c>
                  <a:txBody>
                    <a:bodyPr/>
                    <a:lstStyle/>
                    <a:p>
                      <a:pPr marL="0" marR="0">
                        <a:spcBef>
                          <a:spcPts val="0"/>
                        </a:spcBef>
                        <a:spcAft>
                          <a:spcPts val="0"/>
                        </a:spcAft>
                      </a:pPr>
                      <a:r>
                        <a:rPr lang="en-US" sz="1400" dirty="0">
                          <a:effectLst/>
                          <a:latin typeface="Arial" pitchFamily="34" charset="0"/>
                          <a:ea typeface="Times New Roman"/>
                          <a:cs typeface="Arial" pitchFamily="34" charset="0"/>
                        </a:rPr>
                        <a:t>World Wide Web</a:t>
                      </a:r>
                      <a:endParaRPr lang="en-US" sz="1400" dirty="0">
                        <a:effectLst>
                          <a:outerShdw blurRad="50800" dist="38100" algn="tr" rotWithShape="0">
                            <a:prstClr val="black">
                              <a:alpha val="40000"/>
                            </a:prstClr>
                          </a:outerShdw>
                        </a:effectLst>
                        <a:latin typeface="Arial" pitchFamily="34" charset="0"/>
                        <a:ea typeface="Times New Roman"/>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3093141913"/>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Events and Changes Affecting the Future</a:t>
            </a:r>
          </a:p>
        </p:txBody>
      </p:sp>
      <p:sp>
        <p:nvSpPr>
          <p:cNvPr id="3" name="Content Placeholder 2"/>
          <p:cNvSpPr>
            <a:spLocks noGrp="1"/>
          </p:cNvSpPr>
          <p:nvPr>
            <p:ph idx="1"/>
          </p:nvPr>
        </p:nvSpPr>
        <p:spPr>
          <a:xfrm>
            <a:off x="914400" y="2362200"/>
            <a:ext cx="8001000" cy="4495800"/>
          </a:xfrm>
        </p:spPr>
        <p:txBody>
          <a:bodyPr>
            <a:normAutofit fontScale="70000" lnSpcReduction="20000"/>
          </a:bodyPr>
          <a:lstStyle/>
          <a:p>
            <a:r>
              <a:rPr lang="en-US" b="1" dirty="0"/>
              <a:t>Industrial disasters, such as oil spills or nuclear accident</a:t>
            </a:r>
            <a:endParaRPr lang="en-US" dirty="0">
              <a:effectLst>
                <a:outerShdw blurRad="50800" dist="38100" algn="tr" rotWithShape="0">
                  <a:prstClr val="black">
                    <a:alpha val="40000"/>
                  </a:prstClr>
                </a:outerShdw>
              </a:effectLst>
            </a:endParaRPr>
          </a:p>
          <a:p>
            <a:r>
              <a:rPr lang="en-US" b="1" dirty="0"/>
              <a:t>Advances in computer technology</a:t>
            </a:r>
            <a:endParaRPr lang="en-US" dirty="0">
              <a:effectLst>
                <a:outerShdw blurRad="50800" dist="38100" algn="tr" rotWithShape="0">
                  <a:prstClr val="black">
                    <a:alpha val="40000"/>
                  </a:prstClr>
                </a:outerShdw>
              </a:effectLst>
            </a:endParaRPr>
          </a:p>
          <a:p>
            <a:r>
              <a:rPr lang="en-US" b="1" dirty="0"/>
              <a:t>Advances in communications and internet</a:t>
            </a:r>
            <a:endParaRPr lang="en-US" dirty="0">
              <a:effectLst>
                <a:outerShdw blurRad="50800" dist="38100" algn="tr" rotWithShape="0">
                  <a:prstClr val="black">
                    <a:alpha val="40000"/>
                  </a:prstClr>
                </a:outerShdw>
              </a:effectLst>
            </a:endParaRPr>
          </a:p>
          <a:p>
            <a:r>
              <a:rPr lang="en-US" b="1" dirty="0"/>
              <a:t>The knowledge and information explosion</a:t>
            </a:r>
            <a:endParaRPr lang="en-US" dirty="0">
              <a:effectLst>
                <a:outerShdw blurRad="50800" dist="38100" algn="tr" rotWithShape="0">
                  <a:prstClr val="black">
                    <a:alpha val="40000"/>
                  </a:prstClr>
                </a:outerShdw>
              </a:effectLst>
            </a:endParaRPr>
          </a:p>
          <a:p>
            <a:r>
              <a:rPr lang="en-US" b="1" dirty="0"/>
              <a:t>Globalization (outsourcing, off-shoring)</a:t>
            </a:r>
            <a:endParaRPr lang="en-US" dirty="0">
              <a:effectLst>
                <a:outerShdw blurRad="50800" dist="38100" algn="tr" rotWithShape="0">
                  <a:prstClr val="black">
                    <a:alpha val="40000"/>
                  </a:prstClr>
                </a:outerShdw>
              </a:effectLst>
            </a:endParaRPr>
          </a:p>
          <a:p>
            <a:r>
              <a:rPr lang="en-US" b="1" dirty="0"/>
              <a:t>Environmental challenges/sustainability</a:t>
            </a:r>
            <a:endParaRPr lang="en-US" dirty="0">
              <a:effectLst>
                <a:outerShdw blurRad="50800" dist="38100" algn="tr" rotWithShape="0">
                  <a:prstClr val="black">
                    <a:alpha val="40000"/>
                  </a:prstClr>
                </a:outerShdw>
              </a:effectLst>
            </a:endParaRPr>
          </a:p>
          <a:p>
            <a:r>
              <a:rPr lang="en-US" b="1" dirty="0"/>
              <a:t>World population explosion</a:t>
            </a:r>
            <a:endParaRPr lang="en-US" dirty="0">
              <a:effectLst>
                <a:outerShdw blurRad="50800" dist="38100" algn="tr" rotWithShape="0">
                  <a:prstClr val="black">
                    <a:alpha val="40000"/>
                  </a:prstClr>
                </a:outerShdw>
              </a:effectLst>
            </a:endParaRPr>
          </a:p>
          <a:p>
            <a:r>
              <a:rPr lang="en-US" b="1" dirty="0"/>
              <a:t>Displacement of people due to famine and war</a:t>
            </a:r>
            <a:endParaRPr lang="en-US" dirty="0">
              <a:effectLst>
                <a:outerShdw blurRad="50800" dist="38100" algn="tr" rotWithShape="0">
                  <a:prstClr val="black">
                    <a:alpha val="40000"/>
                  </a:prstClr>
                </a:outerShdw>
              </a:effectLst>
            </a:endParaRPr>
          </a:p>
          <a:p>
            <a:r>
              <a:rPr lang="en-US" b="1" dirty="0"/>
              <a:t>Social and economic injustice</a:t>
            </a:r>
          </a:p>
          <a:p>
            <a:r>
              <a:rPr lang="en-US" b="1" dirty="0"/>
              <a:t>Pandemic diseases/drug resistance germs</a:t>
            </a:r>
          </a:p>
          <a:p>
            <a:r>
              <a:rPr lang="en-US" b="1" dirty="0"/>
              <a:t>Climate change/natural disasters</a:t>
            </a:r>
            <a:endParaRPr lang="en-US" dirty="0">
              <a:effectLst>
                <a:outerShdw blurRad="50800" dist="38100" algn="tr" rotWithShape="0">
                  <a:prstClr val="black">
                    <a:alpha val="40000"/>
                  </a:prstClr>
                </a:outerShdw>
              </a:effectLst>
            </a:endParaRPr>
          </a:p>
          <a:p>
            <a:r>
              <a:rPr lang="en-US" b="1" dirty="0"/>
              <a:t>Nuclear proliferation</a:t>
            </a:r>
            <a:endParaRPr lang="en-US" dirty="0">
              <a:effectLst>
                <a:outerShdw blurRad="50800" dist="38100" algn="tr" rotWithShape="0">
                  <a:prstClr val="black">
                    <a:alpha val="40000"/>
                  </a:prstClr>
                </a:outerShdw>
              </a:effectLst>
            </a:endParaRPr>
          </a:p>
          <a:p>
            <a:r>
              <a:rPr lang="en-US" b="1" dirty="0"/>
              <a:t>Events of September 11, 2001/threat of </a:t>
            </a:r>
            <a:r>
              <a:rPr lang="en-US" b="1" dirty="0" smtClean="0"/>
              <a:t>terrorism</a:t>
            </a:r>
            <a:endParaRPr lang="en-US" dirty="0"/>
          </a:p>
        </p:txBody>
      </p:sp>
    </p:spTree>
    <p:extLst>
      <p:ext uri="{BB962C8B-B14F-4D97-AF65-F5344CB8AC3E}">
        <p14:creationId xmlns:p14="http://schemas.microsoft.com/office/powerpoint/2010/main" val="17032051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 Grand Challenges for </a:t>
            </a:r>
            <a:r>
              <a:rPr lang="en-US" dirty="0" smtClean="0"/>
              <a:t>Engineering</a:t>
            </a:r>
            <a:endParaRPr lang="en-US" dirty="0"/>
          </a:p>
        </p:txBody>
      </p:sp>
      <p:sp>
        <p:nvSpPr>
          <p:cNvPr id="3" name="Content Placeholder 2"/>
          <p:cNvSpPr>
            <a:spLocks noGrp="1"/>
          </p:cNvSpPr>
          <p:nvPr>
            <p:ph idx="1"/>
          </p:nvPr>
        </p:nvSpPr>
        <p:spPr/>
        <p:txBody>
          <a:bodyPr/>
          <a:lstStyle/>
          <a:p>
            <a:pPr marL="514350" indent="-514350">
              <a:buSzPct val="100000"/>
              <a:buFont typeface="+mj-lt"/>
              <a:buAutoNum type="arabicPeriod"/>
            </a:pPr>
            <a:r>
              <a:rPr lang="en-US" dirty="0"/>
              <a:t>Make solar energy economical</a:t>
            </a:r>
          </a:p>
          <a:p>
            <a:pPr marL="514350" indent="-514350">
              <a:buSzPct val="100000"/>
              <a:buFont typeface="+mj-lt"/>
              <a:buAutoNum type="arabicPeriod"/>
            </a:pPr>
            <a:r>
              <a:rPr lang="en-US" dirty="0"/>
              <a:t>Provide energy from fusion</a:t>
            </a:r>
          </a:p>
          <a:p>
            <a:pPr marL="514350" indent="-514350">
              <a:buSzPct val="100000"/>
              <a:buFont typeface="+mj-lt"/>
              <a:buAutoNum type="arabicPeriod"/>
            </a:pPr>
            <a:r>
              <a:rPr lang="en-US" dirty="0"/>
              <a:t>Develop carbon sequestration methods</a:t>
            </a:r>
          </a:p>
          <a:p>
            <a:pPr marL="514350" indent="-514350">
              <a:buSzPct val="100000"/>
              <a:buFont typeface="+mj-lt"/>
              <a:buAutoNum type="arabicPeriod"/>
            </a:pPr>
            <a:r>
              <a:rPr lang="en-US" dirty="0"/>
              <a:t>Manage the nitrogen cycle</a:t>
            </a:r>
          </a:p>
          <a:p>
            <a:pPr marL="514350" indent="-514350">
              <a:buSzPct val="100000"/>
              <a:buFont typeface="+mj-lt"/>
              <a:buAutoNum type="arabicPeriod"/>
            </a:pPr>
            <a:r>
              <a:rPr lang="en-US" dirty="0"/>
              <a:t>Provide access to clean water</a:t>
            </a:r>
          </a:p>
          <a:p>
            <a:pPr marL="514350" indent="-514350">
              <a:buSzPct val="100000"/>
              <a:buFont typeface="+mj-lt"/>
              <a:buAutoNum type="arabicPeriod"/>
            </a:pPr>
            <a:r>
              <a:rPr lang="en-US" dirty="0"/>
              <a:t>Restore and improve urban infrastructure</a:t>
            </a:r>
          </a:p>
          <a:p>
            <a:pPr marL="514350" indent="-514350">
              <a:buSzPct val="100000"/>
              <a:buFont typeface="+mj-lt"/>
              <a:buAutoNum type="arabicPeriod"/>
            </a:pPr>
            <a:r>
              <a:rPr lang="en-US" dirty="0"/>
              <a:t>Advance health informatics</a:t>
            </a:r>
          </a:p>
          <a:p>
            <a:endParaRPr lang="en-US" dirty="0"/>
          </a:p>
        </p:txBody>
      </p:sp>
    </p:spTree>
    <p:extLst>
      <p:ext uri="{BB962C8B-B14F-4D97-AF65-F5344CB8AC3E}">
        <p14:creationId xmlns:p14="http://schemas.microsoft.com/office/powerpoint/2010/main" val="102908638"/>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 Grand Challenges for Engineering (continued)</a:t>
            </a:r>
          </a:p>
        </p:txBody>
      </p:sp>
      <p:sp>
        <p:nvSpPr>
          <p:cNvPr id="3" name="Content Placeholder 2"/>
          <p:cNvSpPr>
            <a:spLocks noGrp="1"/>
          </p:cNvSpPr>
          <p:nvPr>
            <p:ph idx="1"/>
          </p:nvPr>
        </p:nvSpPr>
        <p:spPr/>
        <p:txBody>
          <a:bodyPr/>
          <a:lstStyle/>
          <a:p>
            <a:pPr marL="514350" indent="-514350">
              <a:buSzPct val="100000"/>
              <a:buFont typeface="+mj-lt"/>
              <a:buAutoNum type="arabicPeriod" startAt="8"/>
            </a:pPr>
            <a:r>
              <a:rPr lang="en-US" dirty="0"/>
              <a:t>Engineer better medicines</a:t>
            </a:r>
          </a:p>
          <a:p>
            <a:pPr marL="514350" indent="-514350">
              <a:buSzPct val="100000"/>
              <a:buFont typeface="+mj-lt"/>
              <a:buAutoNum type="arabicPeriod" startAt="8"/>
            </a:pPr>
            <a:r>
              <a:rPr lang="en-US" dirty="0"/>
              <a:t>Reverse-engineer the brain</a:t>
            </a:r>
          </a:p>
          <a:p>
            <a:pPr marL="514350" indent="-514350">
              <a:buSzPct val="100000"/>
              <a:buFont typeface="+mj-lt"/>
              <a:buAutoNum type="arabicPeriod" startAt="8"/>
            </a:pPr>
            <a:r>
              <a:rPr lang="en-US" dirty="0"/>
              <a:t>Prevent nuclear terror</a:t>
            </a:r>
          </a:p>
          <a:p>
            <a:pPr marL="514350" indent="-514350">
              <a:buSzPct val="100000"/>
              <a:buFont typeface="+mj-lt"/>
              <a:buAutoNum type="arabicPeriod" startAt="8"/>
            </a:pPr>
            <a:r>
              <a:rPr lang="en-US" dirty="0"/>
              <a:t>Secure cyberspace</a:t>
            </a:r>
          </a:p>
          <a:p>
            <a:pPr marL="514350" indent="-514350">
              <a:buSzPct val="100000"/>
              <a:buFont typeface="+mj-lt"/>
              <a:buAutoNum type="arabicPeriod" startAt="8"/>
            </a:pPr>
            <a:r>
              <a:rPr lang="en-US" dirty="0"/>
              <a:t>Enhance virtual reality</a:t>
            </a:r>
          </a:p>
          <a:p>
            <a:pPr marL="514350" indent="-514350">
              <a:buSzPct val="100000"/>
              <a:buFont typeface="+mj-lt"/>
              <a:buAutoNum type="arabicPeriod" startAt="8"/>
            </a:pPr>
            <a:r>
              <a:rPr lang="en-US" dirty="0"/>
              <a:t>Advance personalized learning</a:t>
            </a:r>
          </a:p>
          <a:p>
            <a:pPr marL="514350" indent="-514350">
              <a:buSzPct val="100000"/>
              <a:buFont typeface="+mj-lt"/>
              <a:buAutoNum type="arabicPeriod" startAt="8"/>
            </a:pPr>
            <a:r>
              <a:rPr lang="en-US" dirty="0"/>
              <a:t>Engineer the tools of scientific discovery</a:t>
            </a:r>
          </a:p>
          <a:p>
            <a:endParaRPr lang="en-US" dirty="0"/>
          </a:p>
        </p:txBody>
      </p:sp>
    </p:spTree>
    <p:extLst>
      <p:ext uri="{BB962C8B-B14F-4D97-AF65-F5344CB8AC3E}">
        <p14:creationId xmlns:p14="http://schemas.microsoft.com/office/powerpoint/2010/main" val="808930662"/>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a:t>
            </a:r>
          </a:p>
        </p:txBody>
      </p:sp>
      <p:sp>
        <p:nvSpPr>
          <p:cNvPr id="3" name="Content Placeholder 2"/>
          <p:cNvSpPr>
            <a:spLocks noGrp="1"/>
          </p:cNvSpPr>
          <p:nvPr>
            <p:ph idx="1"/>
          </p:nvPr>
        </p:nvSpPr>
        <p:spPr/>
        <p:txBody>
          <a:bodyPr/>
          <a:lstStyle/>
          <a:p>
            <a:pPr marL="0" indent="0">
              <a:buNone/>
            </a:pPr>
            <a:r>
              <a:rPr lang="en-US" i="1" u="sng" dirty="0"/>
              <a:t>Sustainability</a:t>
            </a:r>
            <a:r>
              <a:rPr lang="en-US" dirty="0"/>
              <a:t> is meeting the needs of the present without compromising the ability of future generations to meet their own needs.</a:t>
            </a:r>
          </a:p>
          <a:p>
            <a:pPr marL="0" indent="0">
              <a:buNone/>
            </a:pPr>
            <a:endParaRPr lang="en-US" dirty="0"/>
          </a:p>
        </p:txBody>
      </p:sp>
    </p:spTree>
    <p:extLst>
      <p:ext uri="{BB962C8B-B14F-4D97-AF65-F5344CB8AC3E}">
        <p14:creationId xmlns:p14="http://schemas.microsoft.com/office/powerpoint/2010/main" val="3545861811"/>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br>
              <a:rPr lang="en-US" dirty="0" smtClean="0"/>
            </a:br>
            <a:r>
              <a:rPr lang="en-US" dirty="0" smtClean="0"/>
              <a:t>Major environmental problems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Global </a:t>
            </a:r>
            <a:r>
              <a:rPr lang="en-US" dirty="0"/>
              <a:t>warming/climate change</a:t>
            </a:r>
          </a:p>
          <a:p>
            <a:pPr lvl="0"/>
            <a:r>
              <a:rPr lang="en-US" dirty="0"/>
              <a:t>Ozone depletion</a:t>
            </a:r>
          </a:p>
          <a:p>
            <a:pPr lvl="0"/>
            <a:r>
              <a:rPr lang="en-US" dirty="0"/>
              <a:t>Water quality and quantity </a:t>
            </a:r>
          </a:p>
          <a:p>
            <a:pPr lvl="0"/>
            <a:r>
              <a:rPr lang="en-US" dirty="0"/>
              <a:t>Air pollution</a:t>
            </a:r>
          </a:p>
          <a:p>
            <a:pPr lvl="0"/>
            <a:r>
              <a:rPr lang="en-US" dirty="0"/>
              <a:t>Dependence on fossil fuels/energy crisis</a:t>
            </a:r>
          </a:p>
          <a:p>
            <a:pPr lvl="0"/>
            <a:r>
              <a:rPr lang="en-US" dirty="0"/>
              <a:t>Unsustainable agriculture</a:t>
            </a:r>
          </a:p>
          <a:p>
            <a:pPr lvl="0"/>
            <a:r>
              <a:rPr lang="en-US" dirty="0"/>
              <a:t>Threat of disease</a:t>
            </a:r>
          </a:p>
          <a:p>
            <a:pPr lvl="0"/>
            <a:r>
              <a:rPr lang="en-US" dirty="0"/>
              <a:t>Waste management and land pollution</a:t>
            </a:r>
          </a:p>
          <a:p>
            <a:pPr lvl="0"/>
            <a:r>
              <a:rPr lang="en-US" dirty="0"/>
              <a:t>Over-consumption</a:t>
            </a:r>
          </a:p>
          <a:p>
            <a:pPr lvl="0"/>
            <a:r>
              <a:rPr lang="en-US" dirty="0"/>
              <a:t>World hunger</a:t>
            </a:r>
          </a:p>
          <a:p>
            <a:r>
              <a:rPr lang="en-US" sz="2900" dirty="0"/>
              <a:t>Loss of </a:t>
            </a:r>
            <a:r>
              <a:rPr lang="en-US" sz="2900" dirty="0" smtClean="0"/>
              <a:t>ecosystems/deforestation/animal </a:t>
            </a:r>
            <a:r>
              <a:rPr lang="en-US" sz="2900" dirty="0"/>
              <a:t>extinction</a:t>
            </a:r>
          </a:p>
          <a:p>
            <a:endParaRPr lang="en-US" dirty="0"/>
          </a:p>
        </p:txBody>
      </p:sp>
      <p:sp>
        <p:nvSpPr>
          <p:cNvPr id="4" name="TextBox 3"/>
          <p:cNvSpPr txBox="1"/>
          <p:nvPr/>
        </p:nvSpPr>
        <p:spPr>
          <a:xfrm>
            <a:off x="1143000" y="6096000"/>
            <a:ext cx="7620000" cy="646331"/>
          </a:xfrm>
          <a:prstGeom prst="rect">
            <a:avLst/>
          </a:prstGeom>
          <a:noFill/>
        </p:spPr>
        <p:txBody>
          <a:bodyPr wrap="square" rtlCol="0">
            <a:spAutoFit/>
          </a:bodyPr>
          <a:lstStyle/>
          <a:p>
            <a:pPr algn="ctr"/>
            <a:r>
              <a:rPr lang="en-US" b="1" i="1" dirty="0"/>
              <a:t>The significant problems we face cannot be solved at the same level of thinking we were at when we created </a:t>
            </a:r>
            <a:r>
              <a:rPr lang="en-US" b="1" i="1" dirty="0" smtClean="0"/>
              <a:t>them. – </a:t>
            </a:r>
            <a:r>
              <a:rPr lang="en-US" dirty="0" smtClean="0"/>
              <a:t>Albert Einstein</a:t>
            </a:r>
            <a:r>
              <a:rPr lang="en-US" b="1" i="1" dirty="0" smtClean="0"/>
              <a:t> </a:t>
            </a:r>
            <a:endParaRPr lang="en-US" b="1" i="1" dirty="0"/>
          </a:p>
        </p:txBody>
      </p:sp>
    </p:spTree>
    <p:extLst>
      <p:ext uri="{BB962C8B-B14F-4D97-AF65-F5344CB8AC3E}">
        <p14:creationId xmlns:p14="http://schemas.microsoft.com/office/powerpoint/2010/main" val="1435885191"/>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Attributes of “Green Engineering” and Sustainable Designs</a:t>
            </a:r>
          </a:p>
        </p:txBody>
      </p:sp>
      <p:sp>
        <p:nvSpPr>
          <p:cNvPr id="3" name="Content Placeholder 2"/>
          <p:cNvSpPr>
            <a:spLocks noGrp="1"/>
          </p:cNvSpPr>
          <p:nvPr>
            <p:ph idx="1"/>
          </p:nvPr>
        </p:nvSpPr>
        <p:spPr>
          <a:xfrm>
            <a:off x="914400" y="2362200"/>
            <a:ext cx="8001000" cy="4419600"/>
          </a:xfrm>
        </p:spPr>
        <p:txBody>
          <a:bodyPr>
            <a:normAutofit fontScale="70000" lnSpcReduction="20000"/>
          </a:bodyPr>
          <a:lstStyle/>
          <a:p>
            <a:pPr lvl="0"/>
            <a:r>
              <a:rPr lang="en-US" dirty="0"/>
              <a:t>Designs that use less energy or reduce emission</a:t>
            </a:r>
          </a:p>
          <a:p>
            <a:pPr lvl="0"/>
            <a:r>
              <a:rPr lang="en-US" dirty="0"/>
              <a:t>Designs with minimal carbon footprints</a:t>
            </a:r>
          </a:p>
          <a:p>
            <a:pPr lvl="0"/>
            <a:r>
              <a:rPr lang="en-US" dirty="0"/>
              <a:t>Designs that reduce material usage or waste in manufacturing</a:t>
            </a:r>
          </a:p>
          <a:p>
            <a:pPr lvl="0"/>
            <a:r>
              <a:rPr lang="en-US" dirty="0"/>
              <a:t>Designs with no toxic materials</a:t>
            </a:r>
          </a:p>
          <a:p>
            <a:pPr lvl="0"/>
            <a:r>
              <a:rPr lang="en-US" dirty="0"/>
              <a:t>Designs that comply with environmental standards and regulations</a:t>
            </a:r>
          </a:p>
          <a:p>
            <a:pPr lvl="0"/>
            <a:r>
              <a:rPr lang="en-US" dirty="0"/>
              <a:t>Manufacturing processes that use less energy and natural resources</a:t>
            </a:r>
          </a:p>
          <a:p>
            <a:pPr lvl="0"/>
            <a:r>
              <a:rPr lang="en-US" dirty="0"/>
              <a:t>Products that can be disposed of safely, including biodegradable materials and packaging</a:t>
            </a:r>
          </a:p>
          <a:p>
            <a:pPr lvl="0"/>
            <a:r>
              <a:rPr lang="en-US" dirty="0"/>
              <a:t>Manufacturing processes that minimize the usage or production of substances of concern</a:t>
            </a:r>
          </a:p>
          <a:p>
            <a:pPr lvl="0"/>
            <a:r>
              <a:rPr lang="en-US" dirty="0"/>
              <a:t>Designs that use renewable/recyclable/recycled materials</a:t>
            </a:r>
          </a:p>
          <a:p>
            <a:pPr lvl="0"/>
            <a:r>
              <a:rPr lang="en-US" dirty="0"/>
              <a:t>Products that require less </a:t>
            </a:r>
            <a:r>
              <a:rPr lang="en-US" dirty="0" smtClean="0"/>
              <a:t>packaging</a:t>
            </a:r>
            <a:endParaRPr lang="en-US" dirty="0"/>
          </a:p>
        </p:txBody>
      </p:sp>
    </p:spTree>
    <p:extLst>
      <p:ext uri="{BB962C8B-B14F-4D97-AF65-F5344CB8AC3E}">
        <p14:creationId xmlns:p14="http://schemas.microsoft.com/office/powerpoint/2010/main" val="289210272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rPr>
              <a:t>What is Engineering?</a:t>
            </a:r>
            <a:endParaRPr lang="en-US" dirty="0"/>
          </a:p>
        </p:txBody>
      </p:sp>
      <p:sp>
        <p:nvSpPr>
          <p:cNvPr id="3" name="Content Placeholder 2"/>
          <p:cNvSpPr>
            <a:spLocks noGrp="1"/>
          </p:cNvSpPr>
          <p:nvPr>
            <p:ph idx="1"/>
          </p:nvPr>
        </p:nvSpPr>
        <p:spPr>
          <a:xfrm>
            <a:off x="914400" y="2362200"/>
            <a:ext cx="8001000" cy="4495800"/>
          </a:xfrm>
        </p:spPr>
        <p:txBody>
          <a:bodyPr/>
          <a:lstStyle/>
          <a:p>
            <a:pPr marL="0" indent="0">
              <a:buNone/>
            </a:pPr>
            <a:r>
              <a:rPr lang="en-US" dirty="0">
                <a:latin typeface="Times New Roman" pitchFamily="18" charset="0"/>
                <a:cs typeface="Times New Roman" pitchFamily="18" charset="0"/>
              </a:rPr>
              <a:t>If someone (father, grandmother, aunt, friend, fellow student) asked you the question:  “What is </a:t>
            </a:r>
            <a:r>
              <a:rPr lang="en-US" i="1" dirty="0">
                <a:latin typeface="Times New Roman" pitchFamily="18" charset="0"/>
                <a:cs typeface="Times New Roman" pitchFamily="18" charset="0"/>
              </a:rPr>
              <a:t>engineering</a:t>
            </a:r>
            <a:r>
              <a:rPr lang="en-US" dirty="0">
                <a:latin typeface="Times New Roman" pitchFamily="18" charset="0"/>
                <a:cs typeface="Times New Roman" pitchFamily="18" charset="0"/>
              </a:rPr>
              <a:t>?” - How would you respond?</a:t>
            </a:r>
          </a:p>
          <a:p>
            <a:pPr marL="0" indent="0">
              <a:buNone/>
            </a:pPr>
            <a:endParaRPr lang="en-US" sz="800" dirty="0" smtClean="0"/>
          </a:p>
          <a:p>
            <a:pPr marL="0" indent="0">
              <a:buNone/>
            </a:pPr>
            <a:r>
              <a:rPr lang="en-US" i="1" dirty="0">
                <a:latin typeface="Times New Roman" pitchFamily="18" charset="0"/>
                <a:cs typeface="Times New Roman" pitchFamily="18" charset="0"/>
              </a:rPr>
              <a:t>“Engineering is the profession in which a knowledge of the mathematical and natural sciences, gained by study, experience, and practice, is applied with judgment to develop ways to utilize, economically, the materials and forces of nature for the benefit of [</a:t>
            </a:r>
            <a:r>
              <a:rPr lang="en-US" i="1" dirty="0" err="1">
                <a:latin typeface="Times New Roman" pitchFamily="18" charset="0"/>
                <a:cs typeface="Times New Roman" pitchFamily="18" charset="0"/>
              </a:rPr>
              <a:t>hu</a:t>
            </a:r>
            <a:r>
              <a:rPr lang="en-US" i="1" dirty="0">
                <a:latin typeface="Times New Roman" pitchFamily="18" charset="0"/>
                <a:cs typeface="Times New Roman" pitchFamily="18" charset="0"/>
              </a:rPr>
              <a:t>]mankind.”</a:t>
            </a:r>
          </a:p>
          <a:p>
            <a:pPr marL="0" indent="0">
              <a:buNone/>
            </a:pPr>
            <a:endParaRPr lang="en-US" dirty="0"/>
          </a:p>
        </p:txBody>
      </p:sp>
    </p:spTree>
    <p:extLst>
      <p:ext uri="{BB962C8B-B14F-4D97-AF65-F5344CB8AC3E}">
        <p14:creationId xmlns:p14="http://schemas.microsoft.com/office/powerpoint/2010/main" val="33058831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Engineering as a Profession</a:t>
            </a:r>
          </a:p>
        </p:txBody>
      </p:sp>
      <p:sp>
        <p:nvSpPr>
          <p:cNvPr id="3" name="Content Placeholder 2"/>
          <p:cNvSpPr>
            <a:spLocks noGrp="1"/>
          </p:cNvSpPr>
          <p:nvPr>
            <p:ph idx="1"/>
          </p:nvPr>
        </p:nvSpPr>
        <p:spPr>
          <a:xfrm>
            <a:off x="914400" y="2286000"/>
            <a:ext cx="8001000" cy="4495800"/>
          </a:xfrm>
        </p:spPr>
        <p:txBody>
          <a:bodyPr>
            <a:noAutofit/>
          </a:bodyPr>
          <a:lstStyle/>
          <a:p>
            <a:pPr marL="625475" indent="-571500">
              <a:buSzTx/>
            </a:pPr>
            <a:r>
              <a:rPr lang="en-US" dirty="0"/>
              <a:t>Characteristics of a learned profession</a:t>
            </a:r>
          </a:p>
          <a:p>
            <a:pPr marL="625475" indent="-571500">
              <a:buSzTx/>
            </a:pPr>
            <a:r>
              <a:rPr lang="en-US" dirty="0"/>
              <a:t>Professional </a:t>
            </a:r>
            <a:r>
              <a:rPr lang="en-US" dirty="0" smtClean="0"/>
              <a:t>registration</a:t>
            </a:r>
          </a:p>
          <a:p>
            <a:pPr marL="796925" lvl="1" indent="-342900">
              <a:buSzTx/>
            </a:pPr>
            <a:r>
              <a:rPr lang="en-US" dirty="0" smtClean="0"/>
              <a:t>Graduation </a:t>
            </a:r>
            <a:r>
              <a:rPr lang="en-US" dirty="0"/>
              <a:t>from ABET-accredited engineering </a:t>
            </a:r>
            <a:r>
              <a:rPr lang="en-US" dirty="0" smtClean="0"/>
              <a:t>program</a:t>
            </a:r>
          </a:p>
          <a:p>
            <a:pPr marL="796925" lvl="1" indent="-342900">
              <a:buSzTx/>
            </a:pPr>
            <a:r>
              <a:rPr lang="en-US" dirty="0" smtClean="0"/>
              <a:t>Pass </a:t>
            </a:r>
            <a:r>
              <a:rPr lang="en-US" dirty="0"/>
              <a:t>Fundamentals of Engineering Exam (</a:t>
            </a:r>
            <a:r>
              <a:rPr lang="en-US" dirty="0" smtClean="0"/>
              <a:t>FE)</a:t>
            </a:r>
          </a:p>
          <a:p>
            <a:pPr marL="796925" lvl="1" indent="-342900">
              <a:buSzTx/>
            </a:pPr>
            <a:r>
              <a:rPr lang="en-US" dirty="0" smtClean="0"/>
              <a:t>Complete </a:t>
            </a:r>
            <a:r>
              <a:rPr lang="en-US" dirty="0"/>
              <a:t>four years of acceptable engineering </a:t>
            </a:r>
            <a:r>
              <a:rPr lang="en-US" dirty="0" smtClean="0"/>
              <a:t>practice</a:t>
            </a:r>
          </a:p>
          <a:p>
            <a:pPr marL="796925" lvl="1" indent="-342900">
              <a:buSzTx/>
            </a:pPr>
            <a:r>
              <a:rPr lang="en-US" dirty="0" smtClean="0"/>
              <a:t>Pass </a:t>
            </a:r>
            <a:r>
              <a:rPr lang="en-US" dirty="0"/>
              <a:t>the Principles and Practice of Engineering (PE) Exam</a:t>
            </a:r>
          </a:p>
          <a:p>
            <a:pPr marL="625475" indent="-571500">
              <a:spcBef>
                <a:spcPts val="1800"/>
              </a:spcBef>
              <a:buSzTx/>
            </a:pPr>
            <a:r>
              <a:rPr lang="en-US" dirty="0"/>
              <a:t>Professional societies</a:t>
            </a:r>
          </a:p>
          <a:p>
            <a:endParaRPr lang="en-US" dirty="0"/>
          </a:p>
        </p:txBody>
      </p:sp>
    </p:spTree>
    <p:extLst>
      <p:ext uri="{BB962C8B-B14F-4D97-AF65-F5344CB8AC3E}">
        <p14:creationId xmlns:p14="http://schemas.microsoft.com/office/powerpoint/2010/main" val="1684991473"/>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Group Discussion Exercise</a:t>
            </a:r>
            <a:r>
              <a:rPr lang="en-US" dirty="0"/>
              <a:t/>
            </a:r>
            <a:br>
              <a:rPr lang="en-US" dirty="0"/>
            </a:br>
            <a:r>
              <a:rPr lang="en-US" dirty="0"/>
              <a:t>Motorized Beach Wheelchair</a:t>
            </a:r>
          </a:p>
        </p:txBody>
      </p:sp>
      <p:sp>
        <p:nvSpPr>
          <p:cNvPr id="3" name="Content Placeholder 2"/>
          <p:cNvSpPr>
            <a:spLocks noGrp="1"/>
          </p:cNvSpPr>
          <p:nvPr>
            <p:ph idx="1"/>
          </p:nvPr>
        </p:nvSpPr>
        <p:spPr/>
        <p:txBody>
          <a:bodyPr/>
          <a:lstStyle/>
          <a:p>
            <a:pPr marL="0" indent="0">
              <a:buNone/>
            </a:pPr>
            <a:r>
              <a:rPr lang="en-US" dirty="0"/>
              <a:t>Working in your group, develop a list of specifications for a </a:t>
            </a:r>
            <a:r>
              <a:rPr lang="en-US" b="1" i="1" dirty="0"/>
              <a:t>motorized wheel chair</a:t>
            </a:r>
            <a:r>
              <a:rPr lang="en-US" dirty="0"/>
              <a:t> that could be used on a sandy beach.  </a:t>
            </a:r>
          </a:p>
          <a:p>
            <a:pPr marL="0" indent="0">
              <a:buNone/>
            </a:pPr>
            <a:endParaRPr lang="en-US" dirty="0" smtClean="0"/>
          </a:p>
          <a:p>
            <a:pPr marL="0" indent="0">
              <a:buNone/>
            </a:pPr>
            <a:r>
              <a:rPr lang="en-US" dirty="0">
                <a:latin typeface="Arial" charset="0"/>
              </a:rPr>
              <a:t>Appoint a leader to keep the discussion on topic and a recorder to record and report what you come up with</a:t>
            </a:r>
          </a:p>
          <a:p>
            <a:pPr marL="0" indent="0">
              <a:buNone/>
            </a:pPr>
            <a:endParaRPr lang="en-US" dirty="0"/>
          </a:p>
        </p:txBody>
      </p:sp>
    </p:spTree>
    <p:extLst>
      <p:ext uri="{BB962C8B-B14F-4D97-AF65-F5344CB8AC3E}">
        <p14:creationId xmlns:p14="http://schemas.microsoft.com/office/powerpoint/2010/main" val="2047424209"/>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Group Discussion</a:t>
            </a:r>
            <a:br>
              <a:rPr lang="en-US" dirty="0"/>
            </a:br>
            <a:r>
              <a:rPr lang="en-US" dirty="0"/>
              <a:t>Learning More About </a:t>
            </a:r>
            <a:r>
              <a:rPr lang="en-US" i="1" u="sng" dirty="0"/>
              <a:t>Engineering</a:t>
            </a:r>
            <a:endParaRPr lang="en-US" dirty="0"/>
          </a:p>
        </p:txBody>
      </p:sp>
      <p:sp>
        <p:nvSpPr>
          <p:cNvPr id="3" name="Content Placeholder 2"/>
          <p:cNvSpPr>
            <a:spLocks noGrp="1"/>
          </p:cNvSpPr>
          <p:nvPr>
            <p:ph idx="1"/>
          </p:nvPr>
        </p:nvSpPr>
        <p:spPr/>
        <p:txBody>
          <a:bodyPr/>
          <a:lstStyle/>
          <a:p>
            <a:pPr marL="0" indent="0">
              <a:buNone/>
            </a:pPr>
            <a:r>
              <a:rPr lang="en-US" dirty="0"/>
              <a:t>In your group, “brainstorm” a list of tangible things you can do to learn more about </a:t>
            </a:r>
            <a:r>
              <a:rPr lang="en-US" b="1" i="1" dirty="0"/>
              <a:t>engineering</a:t>
            </a:r>
            <a:r>
              <a:rPr lang="en-US" dirty="0"/>
              <a:t>.  Be bold and creative!</a:t>
            </a:r>
          </a:p>
          <a:p>
            <a:pPr marL="0" indent="0">
              <a:buNone/>
            </a:pPr>
            <a:endParaRPr lang="en-US" dirty="0" smtClean="0"/>
          </a:p>
          <a:p>
            <a:pPr marL="0" indent="0">
              <a:buNone/>
            </a:pPr>
            <a:r>
              <a:rPr lang="en-US" dirty="0">
                <a:latin typeface="Arial" charset="0"/>
              </a:rPr>
              <a:t>Appoint a leader to keep the discussion on topic and a recorder to record and report what you come up with.</a:t>
            </a:r>
          </a:p>
          <a:p>
            <a:pPr marL="0" indent="0">
              <a:buNone/>
            </a:pPr>
            <a:endParaRPr lang="en-US" dirty="0"/>
          </a:p>
        </p:txBody>
      </p:sp>
    </p:spTree>
    <p:extLst>
      <p:ext uri="{BB962C8B-B14F-4D97-AF65-F5344CB8AC3E}">
        <p14:creationId xmlns:p14="http://schemas.microsoft.com/office/powerpoint/2010/main" val="511487976"/>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rPr>
              <a:t>Learning More about Engineering</a:t>
            </a:r>
            <a:endParaRPr lang="en-US" dirty="0"/>
          </a:p>
        </p:txBody>
      </p:sp>
      <p:sp>
        <p:nvSpPr>
          <p:cNvPr id="3" name="Content Placeholder 2"/>
          <p:cNvSpPr>
            <a:spLocks noGrp="1"/>
          </p:cNvSpPr>
          <p:nvPr>
            <p:ph idx="1"/>
          </p:nvPr>
        </p:nvSpPr>
        <p:spPr>
          <a:xfrm>
            <a:off x="914400" y="2362200"/>
            <a:ext cx="8001000" cy="4114800"/>
          </a:xfrm>
        </p:spPr>
        <p:txBody>
          <a:bodyPr>
            <a:normAutofit/>
          </a:bodyPr>
          <a:lstStyle/>
          <a:p>
            <a:pPr>
              <a:spcBef>
                <a:spcPts val="0"/>
              </a:spcBef>
              <a:buSzPct val="100000"/>
            </a:pPr>
            <a:r>
              <a:rPr lang="en-US" sz="2400" dirty="0">
                <a:latin typeface="Arial Unicode MS" pitchFamily="34" charset="-128"/>
              </a:rPr>
              <a:t> </a:t>
            </a:r>
            <a:r>
              <a:rPr lang="en-US" sz="3200" dirty="0">
                <a:latin typeface="Arial Unicode MS" pitchFamily="34" charset="-128"/>
              </a:rPr>
              <a:t>Study Chapter 2 of </a:t>
            </a:r>
            <a:r>
              <a:rPr lang="en-US" sz="3200" i="1" dirty="0" smtClean="0">
                <a:latin typeface="Arial Unicode MS" pitchFamily="34" charset="-128"/>
              </a:rPr>
              <a:t>Studying Engineering </a:t>
            </a:r>
            <a:endParaRPr lang="en-US" sz="3200" i="1" dirty="0">
              <a:latin typeface="Arial Unicode MS" pitchFamily="34" charset="-128"/>
            </a:endParaRPr>
          </a:p>
          <a:p>
            <a:r>
              <a:rPr lang="en-US" sz="3200" i="1" dirty="0">
                <a:latin typeface="Arial Unicode MS" pitchFamily="34" charset="-128"/>
              </a:rPr>
              <a:t> </a:t>
            </a:r>
            <a:r>
              <a:rPr lang="en-US" sz="3200" dirty="0" smtClean="0">
                <a:latin typeface="Arial Unicode MS" pitchFamily="34" charset="-128"/>
              </a:rPr>
              <a:t>Search </a:t>
            </a:r>
            <a:r>
              <a:rPr lang="en-US" sz="3200" dirty="0">
                <a:latin typeface="Arial Unicode MS" pitchFamily="34" charset="-128"/>
              </a:rPr>
              <a:t>the web</a:t>
            </a:r>
          </a:p>
          <a:p>
            <a:r>
              <a:rPr lang="en-US" sz="3200" dirty="0">
                <a:latin typeface="Arial Unicode MS" pitchFamily="34" charset="-128"/>
              </a:rPr>
              <a:t> </a:t>
            </a:r>
            <a:r>
              <a:rPr lang="en-US" sz="3200" dirty="0" smtClean="0">
                <a:latin typeface="Arial Unicode MS" pitchFamily="34" charset="-128"/>
              </a:rPr>
              <a:t>Talk </a:t>
            </a:r>
            <a:r>
              <a:rPr lang="en-US" sz="3200" dirty="0">
                <a:latin typeface="Arial Unicode MS" pitchFamily="34" charset="-128"/>
              </a:rPr>
              <a:t>to engineering professionals</a:t>
            </a:r>
          </a:p>
          <a:p>
            <a:r>
              <a:rPr lang="en-US" sz="3200" dirty="0">
                <a:latin typeface="Arial Unicode MS" pitchFamily="34" charset="-128"/>
              </a:rPr>
              <a:t> </a:t>
            </a:r>
            <a:r>
              <a:rPr lang="en-US" sz="3200" dirty="0" smtClean="0">
                <a:latin typeface="Arial Unicode MS" pitchFamily="34" charset="-128"/>
              </a:rPr>
              <a:t>Attend </a:t>
            </a:r>
            <a:r>
              <a:rPr lang="en-US" sz="3200" dirty="0">
                <a:latin typeface="Arial Unicode MS" pitchFamily="34" charset="-128"/>
              </a:rPr>
              <a:t>career days</a:t>
            </a:r>
          </a:p>
          <a:p>
            <a:r>
              <a:rPr lang="en-US" sz="3200" dirty="0">
                <a:latin typeface="Arial Unicode MS" pitchFamily="34" charset="-128"/>
              </a:rPr>
              <a:t> </a:t>
            </a:r>
            <a:r>
              <a:rPr lang="en-US" sz="3200" dirty="0" smtClean="0">
                <a:latin typeface="Arial Unicode MS" pitchFamily="34" charset="-128"/>
              </a:rPr>
              <a:t>Other</a:t>
            </a:r>
            <a:r>
              <a:rPr lang="en-US" sz="3200" dirty="0">
                <a:latin typeface="Arial Unicode MS" pitchFamily="34" charset="-128"/>
              </a:rPr>
              <a:t>?</a:t>
            </a:r>
            <a:endParaRPr lang="en-US" sz="3200" dirty="0"/>
          </a:p>
        </p:txBody>
      </p:sp>
    </p:spTree>
    <p:extLst>
      <p:ext uri="{BB962C8B-B14F-4D97-AF65-F5344CB8AC3E}">
        <p14:creationId xmlns:p14="http://schemas.microsoft.com/office/powerpoint/2010/main" val="9574222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3962400" cy="1143000"/>
          </a:xfrm>
        </p:spPr>
        <p:txBody>
          <a:bodyPr/>
          <a:lstStyle/>
          <a:p>
            <a:r>
              <a:rPr lang="en-US" sz="3200" dirty="0"/>
              <a:t>The Engineering Design Process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53682" y="76200"/>
            <a:ext cx="4461718" cy="6410243"/>
          </a:xfrm>
        </p:spPr>
      </p:pic>
      <p:sp useBgFill="1">
        <p:nvSpPr>
          <p:cNvPr id="5" name="Rectangle 4"/>
          <p:cNvSpPr/>
          <p:nvPr/>
        </p:nvSpPr>
        <p:spPr bwMode="auto">
          <a:xfrm>
            <a:off x="4572000" y="152400"/>
            <a:ext cx="3505200" cy="381000"/>
          </a:xfrm>
          <a:prstGeom prst="rect">
            <a:avLst/>
          </a:prstGeom>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6308493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Things Work</a:t>
            </a:r>
          </a:p>
        </p:txBody>
      </p:sp>
      <p:sp>
        <p:nvSpPr>
          <p:cNvPr id="3" name="Content Placeholder 2"/>
          <p:cNvSpPr>
            <a:spLocks noGrp="1"/>
          </p:cNvSpPr>
          <p:nvPr>
            <p:ph idx="1"/>
          </p:nvPr>
        </p:nvSpPr>
        <p:spPr/>
        <p:txBody>
          <a:bodyPr/>
          <a:lstStyle/>
          <a:p>
            <a:r>
              <a:rPr lang="en-US" dirty="0"/>
              <a:t>Internet  (e.g., www.howstuffworks.com)</a:t>
            </a:r>
          </a:p>
          <a:p>
            <a:r>
              <a:rPr lang="en-US" dirty="0"/>
              <a:t>Trade magazines (e.g., Popular Mechanics, PC World, etc.)</a:t>
            </a:r>
          </a:p>
          <a:p>
            <a:r>
              <a:rPr lang="en-US" dirty="0"/>
              <a:t>Engineering society websites and magazines (e.g., www.spectrum.ieee.org)</a:t>
            </a:r>
          </a:p>
          <a:p>
            <a:r>
              <a:rPr lang="en-US" dirty="0"/>
              <a:t>Reverse engineering</a:t>
            </a:r>
          </a:p>
          <a:p>
            <a:endParaRPr lang="en-US" dirty="0"/>
          </a:p>
        </p:txBody>
      </p:sp>
    </p:spTree>
    <p:extLst>
      <p:ext uri="{BB962C8B-B14F-4D97-AF65-F5344CB8AC3E}">
        <p14:creationId xmlns:p14="http://schemas.microsoft.com/office/powerpoint/2010/main" val="307115173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 Human-Powered Helicopter</a:t>
            </a:r>
          </a:p>
        </p:txBody>
      </p:sp>
      <p:sp>
        <p:nvSpPr>
          <p:cNvPr id="3" name="Content Placeholder 2"/>
          <p:cNvSpPr>
            <a:spLocks noGrp="1"/>
          </p:cNvSpPr>
          <p:nvPr>
            <p:ph idx="1"/>
          </p:nvPr>
        </p:nvSpPr>
        <p:spPr>
          <a:xfrm>
            <a:off x="914400" y="2362200"/>
            <a:ext cx="5105400" cy="3733800"/>
          </a:xfrm>
        </p:spPr>
        <p:txBody>
          <a:bodyPr/>
          <a:lstStyle/>
          <a:p>
            <a:pPr marL="0" indent="0">
              <a:buNone/>
            </a:pPr>
            <a:r>
              <a:rPr lang="en-US" dirty="0" smtClean="0"/>
              <a:t>Example on how the design process is implemented</a:t>
            </a:r>
            <a:endParaRPr lang="en-US" dirty="0"/>
          </a:p>
        </p:txBody>
      </p:sp>
      <p:pic>
        <p:nvPicPr>
          <p:cNvPr id="4" name="Picture 3" descr="gamera cockpit1.bmp"/>
          <p:cNvPicPr>
            <a:picLocks noChangeAspect="1"/>
          </p:cNvPicPr>
          <p:nvPr/>
        </p:nvPicPr>
        <p:blipFill>
          <a:blip r:embed="rId2"/>
          <a:stretch>
            <a:fillRect/>
          </a:stretch>
        </p:blipFill>
        <p:spPr>
          <a:xfrm>
            <a:off x="6096000" y="1600200"/>
            <a:ext cx="2734394" cy="4846320"/>
          </a:xfrm>
          <a:prstGeom prst="rect">
            <a:avLst/>
          </a:prstGeom>
        </p:spPr>
      </p:pic>
      <p:pic>
        <p:nvPicPr>
          <p:cNvPr id="5" name="Picture 4" descr="gamera II.jpg"/>
          <p:cNvPicPr>
            <a:picLocks noChangeAspect="1"/>
          </p:cNvPicPr>
          <p:nvPr/>
        </p:nvPicPr>
        <p:blipFill>
          <a:blip r:embed="rId3"/>
          <a:stretch>
            <a:fillRect/>
          </a:stretch>
        </p:blipFill>
        <p:spPr>
          <a:xfrm>
            <a:off x="228600" y="3276600"/>
            <a:ext cx="5562600" cy="3200400"/>
          </a:xfrm>
          <a:prstGeom prst="rect">
            <a:avLst/>
          </a:prstGeom>
        </p:spPr>
      </p:pic>
    </p:spTree>
    <p:extLst>
      <p:ext uri="{BB962C8B-B14F-4D97-AF65-F5344CB8AC3E}">
        <p14:creationId xmlns:p14="http://schemas.microsoft.com/office/powerpoint/2010/main" val="310948951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 Satisfaction</a:t>
            </a:r>
          </a:p>
        </p:txBody>
      </p:sp>
      <p:sp>
        <p:nvSpPr>
          <p:cNvPr id="3" name="Content Placeholder 2"/>
          <p:cNvSpPr>
            <a:spLocks noGrp="1"/>
          </p:cNvSpPr>
          <p:nvPr>
            <p:ph idx="1"/>
          </p:nvPr>
        </p:nvSpPr>
        <p:spPr>
          <a:xfrm>
            <a:off x="914400" y="2362200"/>
            <a:ext cx="8153400" cy="3733800"/>
          </a:xfrm>
        </p:spPr>
        <p:txBody>
          <a:bodyPr/>
          <a:lstStyle/>
          <a:p>
            <a:pPr marL="0">
              <a:buNone/>
            </a:pPr>
            <a:r>
              <a:rPr lang="en-US" dirty="0"/>
              <a:t>Number one cause of unhappiness among people in the U.S. </a:t>
            </a:r>
          </a:p>
          <a:p>
            <a:r>
              <a:rPr lang="en-US" dirty="0"/>
              <a:t>     Financial problems?</a:t>
            </a:r>
          </a:p>
          <a:p>
            <a:pPr>
              <a:spcBef>
                <a:spcPts val="1800"/>
              </a:spcBef>
            </a:pPr>
            <a:r>
              <a:rPr lang="en-US" dirty="0"/>
              <a:t>     Relationship problems?</a:t>
            </a:r>
          </a:p>
          <a:p>
            <a:pPr>
              <a:spcBef>
                <a:spcPts val="1800"/>
              </a:spcBef>
            </a:pPr>
            <a:r>
              <a:rPr lang="en-US" dirty="0"/>
              <a:t>     Health problems?</a:t>
            </a:r>
          </a:p>
          <a:p>
            <a:pPr>
              <a:spcBef>
                <a:spcPts val="1800"/>
              </a:spcBef>
            </a:pPr>
            <a:r>
              <a:rPr lang="en-US" dirty="0"/>
              <a:t>     Job dissatisfaction?</a:t>
            </a:r>
          </a:p>
          <a:p>
            <a:pPr marL="0" indent="0">
              <a:buNone/>
            </a:pPr>
            <a:endParaRPr lang="en-US" dirty="0" smtClean="0"/>
          </a:p>
          <a:p>
            <a:pPr marL="0" indent="0">
              <a:buNone/>
            </a:pPr>
            <a:r>
              <a:rPr lang="en-US" i="1" dirty="0" smtClean="0"/>
              <a:t>What </a:t>
            </a:r>
            <a:r>
              <a:rPr lang="en-US" i="1" dirty="0"/>
              <a:t>is it about engineering that  is so satisfying?</a:t>
            </a:r>
          </a:p>
          <a:p>
            <a:pPr marL="0" indent="0">
              <a:buNone/>
            </a:pPr>
            <a:endParaRPr lang="en-US" dirty="0"/>
          </a:p>
        </p:txBody>
      </p:sp>
      <p:sp>
        <p:nvSpPr>
          <p:cNvPr id="4" name="Explosion 2 3"/>
          <p:cNvSpPr/>
          <p:nvPr/>
        </p:nvSpPr>
        <p:spPr>
          <a:xfrm>
            <a:off x="5105400" y="2971800"/>
            <a:ext cx="1447800" cy="8382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en-US" dirty="0"/>
          </a:p>
        </p:txBody>
      </p:sp>
      <p:sp>
        <p:nvSpPr>
          <p:cNvPr id="5" name="Explosion 2 4"/>
          <p:cNvSpPr/>
          <p:nvPr/>
        </p:nvSpPr>
        <p:spPr>
          <a:xfrm>
            <a:off x="5638800" y="3733800"/>
            <a:ext cx="1447800" cy="8382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en-US" dirty="0"/>
          </a:p>
        </p:txBody>
      </p:sp>
      <p:sp>
        <p:nvSpPr>
          <p:cNvPr id="6" name="Explosion 2 5"/>
          <p:cNvSpPr/>
          <p:nvPr/>
        </p:nvSpPr>
        <p:spPr>
          <a:xfrm>
            <a:off x="4648200" y="4419600"/>
            <a:ext cx="1447800" cy="8382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en-US" dirty="0"/>
          </a:p>
        </p:txBody>
      </p:sp>
      <p:sp>
        <p:nvSpPr>
          <p:cNvPr id="7" name="Explosion 2 6"/>
          <p:cNvSpPr/>
          <p:nvPr/>
        </p:nvSpPr>
        <p:spPr>
          <a:xfrm>
            <a:off x="4953000" y="5105400"/>
            <a:ext cx="17526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Yes!</a:t>
            </a:r>
            <a:endParaRPr lang="en-US" dirty="0"/>
          </a:p>
        </p:txBody>
      </p:sp>
    </p:spTree>
    <p:extLst>
      <p:ext uri="{BB962C8B-B14F-4D97-AF65-F5344CB8AC3E}">
        <p14:creationId xmlns:p14="http://schemas.microsoft.com/office/powerpoint/2010/main" val="6554549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dissolv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dissolve">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Rewards and Opportunities of an Engineering Career</a:t>
            </a:r>
          </a:p>
        </p:txBody>
      </p:sp>
      <p:sp>
        <p:nvSpPr>
          <p:cNvPr id="4" name="TextBox 3"/>
          <p:cNvSpPr txBox="1"/>
          <p:nvPr/>
        </p:nvSpPr>
        <p:spPr>
          <a:xfrm>
            <a:off x="1219200" y="2558534"/>
            <a:ext cx="4145494" cy="584775"/>
          </a:xfrm>
          <a:prstGeom prst="rect">
            <a:avLst/>
          </a:prstGeom>
          <a:noFill/>
        </p:spPr>
        <p:txBody>
          <a:bodyPr wrap="none" rtlCol="0">
            <a:spAutoFit/>
          </a:bodyPr>
          <a:lstStyle/>
          <a:p>
            <a:r>
              <a:rPr lang="en-US" sz="3200" b="1" dirty="0"/>
              <a:t>Varied </a:t>
            </a:r>
            <a:r>
              <a:rPr lang="en-US" sz="3200" b="1" dirty="0" smtClean="0"/>
              <a:t>opportunities</a:t>
            </a:r>
            <a:endParaRPr lang="en-US" sz="3200" b="1" dirty="0"/>
          </a:p>
        </p:txBody>
      </p:sp>
      <p:sp>
        <p:nvSpPr>
          <p:cNvPr id="5" name="TextBox 4"/>
          <p:cNvSpPr txBox="1"/>
          <p:nvPr/>
        </p:nvSpPr>
        <p:spPr>
          <a:xfrm>
            <a:off x="832876" y="4303216"/>
            <a:ext cx="3599062" cy="584775"/>
          </a:xfrm>
          <a:prstGeom prst="rect">
            <a:avLst/>
          </a:prstGeom>
          <a:noFill/>
        </p:spPr>
        <p:txBody>
          <a:bodyPr wrap="none" rtlCol="0">
            <a:spAutoFit/>
          </a:bodyPr>
          <a:lstStyle/>
          <a:p>
            <a:r>
              <a:rPr lang="en-US" sz="3200" b="1" dirty="0"/>
              <a:t>Challenging </a:t>
            </a:r>
            <a:r>
              <a:rPr lang="en-US" sz="3200" b="1" dirty="0" smtClean="0"/>
              <a:t>work</a:t>
            </a:r>
            <a:endParaRPr lang="en-US" sz="3200" b="1" dirty="0"/>
          </a:p>
        </p:txBody>
      </p:sp>
      <p:sp>
        <p:nvSpPr>
          <p:cNvPr id="6" name="TextBox 5"/>
          <p:cNvSpPr txBox="1"/>
          <p:nvPr/>
        </p:nvSpPr>
        <p:spPr>
          <a:xfrm>
            <a:off x="4180782" y="3872298"/>
            <a:ext cx="4963218" cy="584775"/>
          </a:xfrm>
          <a:prstGeom prst="rect">
            <a:avLst/>
          </a:prstGeom>
          <a:noFill/>
        </p:spPr>
        <p:txBody>
          <a:bodyPr wrap="none" rtlCol="0">
            <a:spAutoFit/>
          </a:bodyPr>
          <a:lstStyle/>
          <a:p>
            <a:r>
              <a:rPr lang="en-US" sz="3200" b="1" dirty="0"/>
              <a:t>Intellectual </a:t>
            </a:r>
            <a:r>
              <a:rPr lang="en-US" sz="3200" b="1" dirty="0" smtClean="0"/>
              <a:t>development</a:t>
            </a:r>
            <a:endParaRPr lang="en-US" sz="3200" b="1" dirty="0"/>
          </a:p>
        </p:txBody>
      </p:sp>
      <p:sp>
        <p:nvSpPr>
          <p:cNvPr id="7" name="TextBox 6"/>
          <p:cNvSpPr txBox="1"/>
          <p:nvPr/>
        </p:nvSpPr>
        <p:spPr>
          <a:xfrm>
            <a:off x="1219200" y="3689866"/>
            <a:ext cx="2826415" cy="584775"/>
          </a:xfrm>
          <a:prstGeom prst="rect">
            <a:avLst/>
          </a:prstGeom>
          <a:noFill/>
        </p:spPr>
        <p:txBody>
          <a:bodyPr wrap="none" rtlCol="0">
            <a:spAutoFit/>
          </a:bodyPr>
          <a:lstStyle/>
          <a:p>
            <a:r>
              <a:rPr lang="en-US" sz="3200" b="1" dirty="0"/>
              <a:t>Social </a:t>
            </a:r>
            <a:r>
              <a:rPr lang="en-US" sz="3200" b="1" dirty="0" smtClean="0"/>
              <a:t>impact</a:t>
            </a:r>
            <a:endParaRPr lang="en-US" sz="3200" b="1" dirty="0"/>
          </a:p>
        </p:txBody>
      </p:sp>
      <p:sp>
        <p:nvSpPr>
          <p:cNvPr id="8" name="TextBox 7"/>
          <p:cNvSpPr txBox="1"/>
          <p:nvPr/>
        </p:nvSpPr>
        <p:spPr>
          <a:xfrm>
            <a:off x="5556211" y="2387025"/>
            <a:ext cx="3643946" cy="584775"/>
          </a:xfrm>
          <a:prstGeom prst="rect">
            <a:avLst/>
          </a:prstGeom>
          <a:noFill/>
        </p:spPr>
        <p:txBody>
          <a:bodyPr wrap="none" rtlCol="0">
            <a:spAutoFit/>
          </a:bodyPr>
          <a:lstStyle/>
          <a:p>
            <a:r>
              <a:rPr lang="en-US" sz="3200" b="1" dirty="0"/>
              <a:t>Financial </a:t>
            </a:r>
            <a:r>
              <a:rPr lang="en-US" sz="3200" b="1" dirty="0" smtClean="0"/>
              <a:t>security</a:t>
            </a:r>
            <a:endParaRPr lang="en-US" sz="3200" b="1" dirty="0"/>
          </a:p>
        </p:txBody>
      </p:sp>
      <p:sp>
        <p:nvSpPr>
          <p:cNvPr id="9" name="TextBox 8"/>
          <p:cNvSpPr txBox="1"/>
          <p:nvPr/>
        </p:nvSpPr>
        <p:spPr>
          <a:xfrm>
            <a:off x="6172200" y="5273100"/>
            <a:ext cx="1802096" cy="584775"/>
          </a:xfrm>
          <a:prstGeom prst="rect">
            <a:avLst/>
          </a:prstGeom>
          <a:noFill/>
        </p:spPr>
        <p:txBody>
          <a:bodyPr wrap="none" rtlCol="0">
            <a:spAutoFit/>
          </a:bodyPr>
          <a:lstStyle/>
          <a:p>
            <a:r>
              <a:rPr lang="en-US" sz="3200" b="1" dirty="0" smtClean="0"/>
              <a:t>Prestige</a:t>
            </a:r>
            <a:endParaRPr lang="en-US" sz="3200" b="1" dirty="0"/>
          </a:p>
        </p:txBody>
      </p:sp>
      <p:sp>
        <p:nvSpPr>
          <p:cNvPr id="10" name="TextBox 9"/>
          <p:cNvSpPr txBox="1"/>
          <p:nvPr/>
        </p:nvSpPr>
        <p:spPr>
          <a:xfrm>
            <a:off x="895848" y="5410200"/>
            <a:ext cx="5216493" cy="584775"/>
          </a:xfrm>
          <a:prstGeom prst="rect">
            <a:avLst/>
          </a:prstGeom>
          <a:noFill/>
        </p:spPr>
        <p:txBody>
          <a:bodyPr wrap="none" rtlCol="0">
            <a:spAutoFit/>
          </a:bodyPr>
          <a:lstStyle/>
          <a:p>
            <a:r>
              <a:rPr lang="en-US" sz="3200" b="1" dirty="0"/>
              <a:t>Professional </a:t>
            </a:r>
            <a:r>
              <a:rPr lang="en-US" sz="3200" b="1" dirty="0" smtClean="0"/>
              <a:t>environment</a:t>
            </a:r>
            <a:endParaRPr lang="en-US" sz="3200" b="1" dirty="0"/>
          </a:p>
        </p:txBody>
      </p:sp>
      <p:sp>
        <p:nvSpPr>
          <p:cNvPr id="11" name="TextBox 10"/>
          <p:cNvSpPr txBox="1"/>
          <p:nvPr/>
        </p:nvSpPr>
        <p:spPr>
          <a:xfrm>
            <a:off x="1786087" y="3135868"/>
            <a:ext cx="6420347" cy="584775"/>
          </a:xfrm>
          <a:prstGeom prst="rect">
            <a:avLst/>
          </a:prstGeom>
          <a:noFill/>
        </p:spPr>
        <p:txBody>
          <a:bodyPr wrap="none" rtlCol="0">
            <a:spAutoFit/>
          </a:bodyPr>
          <a:lstStyle/>
          <a:p>
            <a:r>
              <a:rPr lang="en-US" sz="3200" b="1" dirty="0"/>
              <a:t>Understanding how things </a:t>
            </a:r>
            <a:r>
              <a:rPr lang="en-US" sz="3200" b="1" dirty="0" smtClean="0"/>
              <a:t>work</a:t>
            </a:r>
            <a:endParaRPr lang="en-US" sz="3200" b="1" dirty="0"/>
          </a:p>
        </p:txBody>
      </p:sp>
      <p:sp>
        <p:nvSpPr>
          <p:cNvPr id="12" name="TextBox 11"/>
          <p:cNvSpPr txBox="1"/>
          <p:nvPr/>
        </p:nvSpPr>
        <p:spPr>
          <a:xfrm>
            <a:off x="5472434" y="4453323"/>
            <a:ext cx="3507692" cy="584775"/>
          </a:xfrm>
          <a:prstGeom prst="rect">
            <a:avLst/>
          </a:prstGeom>
          <a:noFill/>
        </p:spPr>
        <p:txBody>
          <a:bodyPr wrap="none" rtlCol="0">
            <a:spAutoFit/>
          </a:bodyPr>
          <a:lstStyle/>
          <a:p>
            <a:r>
              <a:rPr lang="en-US" sz="3200" b="1" dirty="0"/>
              <a:t>Creative </a:t>
            </a:r>
            <a:r>
              <a:rPr lang="en-US" sz="3200" b="1" dirty="0" smtClean="0"/>
              <a:t>thinking</a:t>
            </a:r>
            <a:endParaRPr lang="en-US" sz="3200" b="1" dirty="0"/>
          </a:p>
        </p:txBody>
      </p:sp>
      <p:sp>
        <p:nvSpPr>
          <p:cNvPr id="13" name="TextBox 12"/>
          <p:cNvSpPr txBox="1"/>
          <p:nvPr/>
        </p:nvSpPr>
        <p:spPr>
          <a:xfrm>
            <a:off x="3093677" y="4887991"/>
            <a:ext cx="2462534" cy="584775"/>
          </a:xfrm>
          <a:prstGeom prst="rect">
            <a:avLst/>
          </a:prstGeom>
          <a:noFill/>
        </p:spPr>
        <p:txBody>
          <a:bodyPr wrap="none" rtlCol="0">
            <a:spAutoFit/>
          </a:bodyPr>
          <a:lstStyle/>
          <a:p>
            <a:r>
              <a:rPr lang="en-US" sz="3200" b="1" dirty="0"/>
              <a:t>Self </a:t>
            </a:r>
            <a:r>
              <a:rPr lang="en-US" sz="3200" b="1" dirty="0" smtClean="0"/>
              <a:t>esteem</a:t>
            </a:r>
            <a:endParaRPr lang="en-US" sz="3200" b="1" dirty="0"/>
          </a:p>
        </p:txBody>
      </p:sp>
      <p:sp>
        <p:nvSpPr>
          <p:cNvPr id="14" name="TextBox 13"/>
          <p:cNvSpPr txBox="1"/>
          <p:nvPr/>
        </p:nvSpPr>
        <p:spPr>
          <a:xfrm>
            <a:off x="914400" y="6248400"/>
            <a:ext cx="7510389" cy="461665"/>
          </a:xfrm>
          <a:prstGeom prst="rect">
            <a:avLst/>
          </a:prstGeom>
          <a:noFill/>
        </p:spPr>
        <p:txBody>
          <a:bodyPr wrap="none" rtlCol="0">
            <a:spAutoFit/>
          </a:bodyPr>
          <a:lstStyle/>
          <a:p>
            <a:r>
              <a:rPr lang="en-US" sz="2400" dirty="0" smtClean="0"/>
              <a:t>What rewards, benefits, and opportunities excite you?</a:t>
            </a:r>
            <a:endParaRPr lang="en-US" sz="2400" dirty="0"/>
          </a:p>
        </p:txBody>
      </p:sp>
      <p:sp>
        <p:nvSpPr>
          <p:cNvPr id="15" name="TextBox 14"/>
          <p:cNvSpPr txBox="1"/>
          <p:nvPr/>
        </p:nvSpPr>
        <p:spPr>
          <a:xfrm>
            <a:off x="895848" y="5876925"/>
            <a:ext cx="2632452" cy="461665"/>
          </a:xfrm>
          <a:prstGeom prst="rect">
            <a:avLst/>
          </a:prstGeom>
          <a:noFill/>
        </p:spPr>
        <p:txBody>
          <a:bodyPr wrap="none" rtlCol="0">
            <a:spAutoFit/>
          </a:bodyPr>
          <a:lstStyle/>
          <a:p>
            <a:r>
              <a:rPr lang="en-US" sz="2400" dirty="0"/>
              <a:t>a</a:t>
            </a:r>
            <a:r>
              <a:rPr lang="en-US" sz="2400" dirty="0" smtClean="0"/>
              <a:t>nd many more…</a:t>
            </a:r>
            <a:endParaRPr lang="en-US" sz="2400" dirty="0"/>
          </a:p>
        </p:txBody>
      </p:sp>
    </p:spTree>
    <p:extLst>
      <p:ext uri="{BB962C8B-B14F-4D97-AF65-F5344CB8AC3E}">
        <p14:creationId xmlns:p14="http://schemas.microsoft.com/office/powerpoint/2010/main" val="12566555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Effect transition="in" filter="fade">
                                      <p:cBhvr>
                                        <p:cTn id="9" dur="30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3000" fill="hold"/>
                                        <p:tgtEl>
                                          <p:spTgt spid="5"/>
                                        </p:tgtEl>
                                        <p:attrNameLst>
                                          <p:attrName>ppt_w</p:attrName>
                                        </p:attrNameLst>
                                      </p:cBhvr>
                                      <p:tavLst>
                                        <p:tav tm="0">
                                          <p:val>
                                            <p:fltVal val="0"/>
                                          </p:val>
                                        </p:tav>
                                        <p:tav tm="100000">
                                          <p:val>
                                            <p:strVal val="#ppt_w"/>
                                          </p:val>
                                        </p:tav>
                                      </p:tavLst>
                                    </p:anim>
                                    <p:anim calcmode="lin" valueType="num">
                                      <p:cBhvr>
                                        <p:cTn id="13" dur="3000" fill="hold"/>
                                        <p:tgtEl>
                                          <p:spTgt spid="5"/>
                                        </p:tgtEl>
                                        <p:attrNameLst>
                                          <p:attrName>ppt_h</p:attrName>
                                        </p:attrNameLst>
                                      </p:cBhvr>
                                      <p:tavLst>
                                        <p:tav tm="0">
                                          <p:val>
                                            <p:fltVal val="0"/>
                                          </p:val>
                                        </p:tav>
                                        <p:tav tm="100000">
                                          <p:val>
                                            <p:strVal val="#ppt_h"/>
                                          </p:val>
                                        </p:tav>
                                      </p:tavLst>
                                    </p:anim>
                                    <p:animEffect transition="in" filter="fade">
                                      <p:cBhvr>
                                        <p:cTn id="14" dur="30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3000" fill="hold"/>
                                        <p:tgtEl>
                                          <p:spTgt spid="6"/>
                                        </p:tgtEl>
                                        <p:attrNameLst>
                                          <p:attrName>ppt_w</p:attrName>
                                        </p:attrNameLst>
                                      </p:cBhvr>
                                      <p:tavLst>
                                        <p:tav tm="0">
                                          <p:val>
                                            <p:fltVal val="0"/>
                                          </p:val>
                                        </p:tav>
                                        <p:tav tm="100000">
                                          <p:val>
                                            <p:strVal val="#ppt_w"/>
                                          </p:val>
                                        </p:tav>
                                      </p:tavLst>
                                    </p:anim>
                                    <p:anim calcmode="lin" valueType="num">
                                      <p:cBhvr>
                                        <p:cTn id="18" dur="3000" fill="hold"/>
                                        <p:tgtEl>
                                          <p:spTgt spid="6"/>
                                        </p:tgtEl>
                                        <p:attrNameLst>
                                          <p:attrName>ppt_h</p:attrName>
                                        </p:attrNameLst>
                                      </p:cBhvr>
                                      <p:tavLst>
                                        <p:tav tm="0">
                                          <p:val>
                                            <p:fltVal val="0"/>
                                          </p:val>
                                        </p:tav>
                                        <p:tav tm="100000">
                                          <p:val>
                                            <p:strVal val="#ppt_h"/>
                                          </p:val>
                                        </p:tav>
                                      </p:tavLst>
                                    </p:anim>
                                    <p:animEffect transition="in" filter="fade">
                                      <p:cBhvr>
                                        <p:cTn id="19" dur="30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3000" fill="hold"/>
                                        <p:tgtEl>
                                          <p:spTgt spid="7"/>
                                        </p:tgtEl>
                                        <p:attrNameLst>
                                          <p:attrName>ppt_w</p:attrName>
                                        </p:attrNameLst>
                                      </p:cBhvr>
                                      <p:tavLst>
                                        <p:tav tm="0">
                                          <p:val>
                                            <p:fltVal val="0"/>
                                          </p:val>
                                        </p:tav>
                                        <p:tav tm="100000">
                                          <p:val>
                                            <p:strVal val="#ppt_w"/>
                                          </p:val>
                                        </p:tav>
                                      </p:tavLst>
                                    </p:anim>
                                    <p:anim calcmode="lin" valueType="num">
                                      <p:cBhvr>
                                        <p:cTn id="23" dur="3000" fill="hold"/>
                                        <p:tgtEl>
                                          <p:spTgt spid="7"/>
                                        </p:tgtEl>
                                        <p:attrNameLst>
                                          <p:attrName>ppt_h</p:attrName>
                                        </p:attrNameLst>
                                      </p:cBhvr>
                                      <p:tavLst>
                                        <p:tav tm="0">
                                          <p:val>
                                            <p:fltVal val="0"/>
                                          </p:val>
                                        </p:tav>
                                        <p:tav tm="100000">
                                          <p:val>
                                            <p:strVal val="#ppt_h"/>
                                          </p:val>
                                        </p:tav>
                                      </p:tavLst>
                                    </p:anim>
                                    <p:animEffect transition="in" filter="fade">
                                      <p:cBhvr>
                                        <p:cTn id="24" dur="30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3000" fill="hold"/>
                                        <p:tgtEl>
                                          <p:spTgt spid="8"/>
                                        </p:tgtEl>
                                        <p:attrNameLst>
                                          <p:attrName>ppt_w</p:attrName>
                                        </p:attrNameLst>
                                      </p:cBhvr>
                                      <p:tavLst>
                                        <p:tav tm="0">
                                          <p:val>
                                            <p:fltVal val="0"/>
                                          </p:val>
                                        </p:tav>
                                        <p:tav tm="100000">
                                          <p:val>
                                            <p:strVal val="#ppt_w"/>
                                          </p:val>
                                        </p:tav>
                                      </p:tavLst>
                                    </p:anim>
                                    <p:anim calcmode="lin" valueType="num">
                                      <p:cBhvr>
                                        <p:cTn id="28" dur="3000" fill="hold"/>
                                        <p:tgtEl>
                                          <p:spTgt spid="8"/>
                                        </p:tgtEl>
                                        <p:attrNameLst>
                                          <p:attrName>ppt_h</p:attrName>
                                        </p:attrNameLst>
                                      </p:cBhvr>
                                      <p:tavLst>
                                        <p:tav tm="0">
                                          <p:val>
                                            <p:fltVal val="0"/>
                                          </p:val>
                                        </p:tav>
                                        <p:tav tm="100000">
                                          <p:val>
                                            <p:strVal val="#ppt_h"/>
                                          </p:val>
                                        </p:tav>
                                      </p:tavLst>
                                    </p:anim>
                                    <p:animEffect transition="in" filter="fade">
                                      <p:cBhvr>
                                        <p:cTn id="29" dur="30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3000" fill="hold"/>
                                        <p:tgtEl>
                                          <p:spTgt spid="9"/>
                                        </p:tgtEl>
                                        <p:attrNameLst>
                                          <p:attrName>ppt_w</p:attrName>
                                        </p:attrNameLst>
                                      </p:cBhvr>
                                      <p:tavLst>
                                        <p:tav tm="0">
                                          <p:val>
                                            <p:fltVal val="0"/>
                                          </p:val>
                                        </p:tav>
                                        <p:tav tm="100000">
                                          <p:val>
                                            <p:strVal val="#ppt_w"/>
                                          </p:val>
                                        </p:tav>
                                      </p:tavLst>
                                    </p:anim>
                                    <p:anim calcmode="lin" valueType="num">
                                      <p:cBhvr>
                                        <p:cTn id="33" dur="3000" fill="hold"/>
                                        <p:tgtEl>
                                          <p:spTgt spid="9"/>
                                        </p:tgtEl>
                                        <p:attrNameLst>
                                          <p:attrName>ppt_h</p:attrName>
                                        </p:attrNameLst>
                                      </p:cBhvr>
                                      <p:tavLst>
                                        <p:tav tm="0">
                                          <p:val>
                                            <p:fltVal val="0"/>
                                          </p:val>
                                        </p:tav>
                                        <p:tav tm="100000">
                                          <p:val>
                                            <p:strVal val="#ppt_h"/>
                                          </p:val>
                                        </p:tav>
                                      </p:tavLst>
                                    </p:anim>
                                    <p:animEffect transition="in" filter="fade">
                                      <p:cBhvr>
                                        <p:cTn id="34" dur="3000"/>
                                        <p:tgtEl>
                                          <p:spTgt spid="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3000" fill="hold"/>
                                        <p:tgtEl>
                                          <p:spTgt spid="10"/>
                                        </p:tgtEl>
                                        <p:attrNameLst>
                                          <p:attrName>ppt_w</p:attrName>
                                        </p:attrNameLst>
                                      </p:cBhvr>
                                      <p:tavLst>
                                        <p:tav tm="0">
                                          <p:val>
                                            <p:fltVal val="0"/>
                                          </p:val>
                                        </p:tav>
                                        <p:tav tm="100000">
                                          <p:val>
                                            <p:strVal val="#ppt_w"/>
                                          </p:val>
                                        </p:tav>
                                      </p:tavLst>
                                    </p:anim>
                                    <p:anim calcmode="lin" valueType="num">
                                      <p:cBhvr>
                                        <p:cTn id="38" dur="3000" fill="hold"/>
                                        <p:tgtEl>
                                          <p:spTgt spid="10"/>
                                        </p:tgtEl>
                                        <p:attrNameLst>
                                          <p:attrName>ppt_h</p:attrName>
                                        </p:attrNameLst>
                                      </p:cBhvr>
                                      <p:tavLst>
                                        <p:tav tm="0">
                                          <p:val>
                                            <p:fltVal val="0"/>
                                          </p:val>
                                        </p:tav>
                                        <p:tav tm="100000">
                                          <p:val>
                                            <p:strVal val="#ppt_h"/>
                                          </p:val>
                                        </p:tav>
                                      </p:tavLst>
                                    </p:anim>
                                    <p:animEffect transition="in" filter="fade">
                                      <p:cBhvr>
                                        <p:cTn id="39" dur="3000"/>
                                        <p:tgtEl>
                                          <p:spTgt spid="1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3000" fill="hold"/>
                                        <p:tgtEl>
                                          <p:spTgt spid="11"/>
                                        </p:tgtEl>
                                        <p:attrNameLst>
                                          <p:attrName>ppt_w</p:attrName>
                                        </p:attrNameLst>
                                      </p:cBhvr>
                                      <p:tavLst>
                                        <p:tav tm="0">
                                          <p:val>
                                            <p:fltVal val="0"/>
                                          </p:val>
                                        </p:tav>
                                        <p:tav tm="100000">
                                          <p:val>
                                            <p:strVal val="#ppt_w"/>
                                          </p:val>
                                        </p:tav>
                                      </p:tavLst>
                                    </p:anim>
                                    <p:anim calcmode="lin" valueType="num">
                                      <p:cBhvr>
                                        <p:cTn id="43" dur="3000" fill="hold"/>
                                        <p:tgtEl>
                                          <p:spTgt spid="11"/>
                                        </p:tgtEl>
                                        <p:attrNameLst>
                                          <p:attrName>ppt_h</p:attrName>
                                        </p:attrNameLst>
                                      </p:cBhvr>
                                      <p:tavLst>
                                        <p:tav tm="0">
                                          <p:val>
                                            <p:fltVal val="0"/>
                                          </p:val>
                                        </p:tav>
                                        <p:tav tm="100000">
                                          <p:val>
                                            <p:strVal val="#ppt_h"/>
                                          </p:val>
                                        </p:tav>
                                      </p:tavLst>
                                    </p:anim>
                                    <p:animEffect transition="in" filter="fade">
                                      <p:cBhvr>
                                        <p:cTn id="44" dur="3000"/>
                                        <p:tgtEl>
                                          <p:spTgt spid="1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3000" fill="hold"/>
                                        <p:tgtEl>
                                          <p:spTgt spid="12"/>
                                        </p:tgtEl>
                                        <p:attrNameLst>
                                          <p:attrName>ppt_w</p:attrName>
                                        </p:attrNameLst>
                                      </p:cBhvr>
                                      <p:tavLst>
                                        <p:tav tm="0">
                                          <p:val>
                                            <p:fltVal val="0"/>
                                          </p:val>
                                        </p:tav>
                                        <p:tav tm="100000">
                                          <p:val>
                                            <p:strVal val="#ppt_w"/>
                                          </p:val>
                                        </p:tav>
                                      </p:tavLst>
                                    </p:anim>
                                    <p:anim calcmode="lin" valueType="num">
                                      <p:cBhvr>
                                        <p:cTn id="48" dur="3000" fill="hold"/>
                                        <p:tgtEl>
                                          <p:spTgt spid="12"/>
                                        </p:tgtEl>
                                        <p:attrNameLst>
                                          <p:attrName>ppt_h</p:attrName>
                                        </p:attrNameLst>
                                      </p:cBhvr>
                                      <p:tavLst>
                                        <p:tav tm="0">
                                          <p:val>
                                            <p:fltVal val="0"/>
                                          </p:val>
                                        </p:tav>
                                        <p:tav tm="100000">
                                          <p:val>
                                            <p:strVal val="#ppt_h"/>
                                          </p:val>
                                        </p:tav>
                                      </p:tavLst>
                                    </p:anim>
                                    <p:animEffect transition="in" filter="fade">
                                      <p:cBhvr>
                                        <p:cTn id="49" dur="3000"/>
                                        <p:tgtEl>
                                          <p:spTgt spid="1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3000" fill="hold"/>
                                        <p:tgtEl>
                                          <p:spTgt spid="13"/>
                                        </p:tgtEl>
                                        <p:attrNameLst>
                                          <p:attrName>ppt_w</p:attrName>
                                        </p:attrNameLst>
                                      </p:cBhvr>
                                      <p:tavLst>
                                        <p:tav tm="0">
                                          <p:val>
                                            <p:fltVal val="0"/>
                                          </p:val>
                                        </p:tav>
                                        <p:tav tm="100000">
                                          <p:val>
                                            <p:strVal val="#ppt_w"/>
                                          </p:val>
                                        </p:tav>
                                      </p:tavLst>
                                    </p:anim>
                                    <p:anim calcmode="lin" valueType="num">
                                      <p:cBhvr>
                                        <p:cTn id="53" dur="3000" fill="hold"/>
                                        <p:tgtEl>
                                          <p:spTgt spid="13"/>
                                        </p:tgtEl>
                                        <p:attrNameLst>
                                          <p:attrName>ppt_h</p:attrName>
                                        </p:attrNameLst>
                                      </p:cBhvr>
                                      <p:tavLst>
                                        <p:tav tm="0">
                                          <p:val>
                                            <p:fltVal val="0"/>
                                          </p:val>
                                        </p:tav>
                                        <p:tav tm="100000">
                                          <p:val>
                                            <p:strVal val="#ppt_h"/>
                                          </p:val>
                                        </p:tav>
                                      </p:tavLst>
                                    </p:anim>
                                    <p:animEffect transition="in" filter="fade">
                                      <p:cBhvr>
                                        <p:cTn id="54" dur="30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500"/>
                                        <p:tgtEl>
                                          <p:spTgt spid="1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Lst>
  </p:timing>
</p:sld>
</file>

<file path=ppt/theme/theme1.xml><?xml version="1.0" encoding="utf-8"?>
<a:theme xmlns:a="http://schemas.openxmlformats.org/drawingml/2006/main" name="template">
  <a:themeElements>
    <a:clrScheme name="Studying Engineering 5th Edition">
      <a:dk1>
        <a:sysClr val="windowText" lastClr="000000"/>
      </a:dk1>
      <a:lt1>
        <a:sysClr val="window" lastClr="FFFFFF"/>
      </a:lt1>
      <a:dk2>
        <a:srgbClr val="696464"/>
      </a:dk2>
      <a:lt2>
        <a:srgbClr val="E9E5DC"/>
      </a:lt2>
      <a:accent1>
        <a:srgbClr val="A8492B"/>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88</TotalTime>
  <Words>1487</Words>
  <Application>Microsoft Office PowerPoint</Application>
  <PresentationFormat>On-screen Show (4:3)</PresentationFormat>
  <Paragraphs>382</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template</vt:lpstr>
      <vt:lpstr>Chapter 2</vt:lpstr>
      <vt:lpstr>Chapter Overview</vt:lpstr>
      <vt:lpstr>What is Engineering?</vt:lpstr>
      <vt:lpstr>Learning More about Engineering</vt:lpstr>
      <vt:lpstr>The Engineering Design Process</vt:lpstr>
      <vt:lpstr>How Things Work</vt:lpstr>
      <vt:lpstr>Case Study – Human-Powered Helicopter</vt:lpstr>
      <vt:lpstr>Job Satisfaction</vt:lpstr>
      <vt:lpstr>Rewards and Opportunities of an Engineering Career</vt:lpstr>
      <vt:lpstr>Varied Opportunities</vt:lpstr>
      <vt:lpstr>People Educated as Engineers</vt:lpstr>
      <vt:lpstr>PowerPoint Presentation</vt:lpstr>
      <vt:lpstr>PowerPoint Presentation</vt:lpstr>
      <vt:lpstr>Financial Reward Starting Salaries for 2018 Bachelor’s Degree</vt:lpstr>
      <vt:lpstr>Prestige</vt:lpstr>
      <vt:lpstr>Greatest Engineering Achievements of 20th Century</vt:lpstr>
      <vt:lpstr>Greatest Engineering Achievements of 20th Century</vt:lpstr>
      <vt:lpstr>Engineering Disciplines</vt:lpstr>
      <vt:lpstr>Engineering Job Functions</vt:lpstr>
      <vt:lpstr>Employment Areas for Individuals with Engineering Degrees</vt:lpstr>
      <vt:lpstr>Manufacturing Industry Sectors Employing Largest Number of Engineers</vt:lpstr>
      <vt:lpstr>Non-manufacturing Industry Sectors Employing Largest Number of Engineers</vt:lpstr>
      <vt:lpstr>50 Greatest Technological Inventions of Past 25 Years</vt:lpstr>
      <vt:lpstr>Major Events and Changes Affecting the Future</vt:lpstr>
      <vt:lpstr>14 Grand Challenges for Engineering</vt:lpstr>
      <vt:lpstr>14 Grand Challenges for Engineering (continued)</vt:lpstr>
      <vt:lpstr>Sustainability</vt:lpstr>
      <vt:lpstr>Sustainability Major environmental problems</vt:lpstr>
      <vt:lpstr>Attributes of “Green Engineering” and Sustainable Designs</vt:lpstr>
      <vt:lpstr>Engineering as a Profession</vt:lpstr>
      <vt:lpstr>Group Discussion Exercise Motorized Beach Wheelchair</vt:lpstr>
      <vt:lpstr>Alternative Group Discussion Learning More About Engineering</vt:lpstr>
    </vt:vector>
  </TitlesOfParts>
  <Manager>Steffen Peuker;Jennifer Mott</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Steffen Peuker;Jennifer Mott</dc:creator>
  <cp:lastModifiedBy>Steffen Peuker</cp:lastModifiedBy>
  <cp:revision>10</cp:revision>
  <dcterms:created xsi:type="dcterms:W3CDTF">2019-04-14T00:02:04Z</dcterms:created>
  <dcterms:modified xsi:type="dcterms:W3CDTF">2019-04-14T01:30:29Z</dcterms:modified>
</cp:coreProperties>
</file>