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9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8A5CB-9952-47F7-8F64-6EF014C3C03D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2A05B-1CD7-49A4-9D3C-595167529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152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A2A15-3DEB-4534-8076-BD885B9EF00E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kumimoji="1" lang="en-US" altLang="en-US"/>
          </a:p>
        </p:txBody>
      </p:sp>
      <p:sp useBgFill="1"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kumimoji="1" lang="en-US" altLang="en-US"/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853129E-140E-431F-87FB-455BC6654EB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10" name="Footer Placeholder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7275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0546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3403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5641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8075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29436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1550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7709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2250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0417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53129E-140E-431F-87FB-455BC6654EB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1155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6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 useBgFill="1">
        <p:nvSpPr>
          <p:cNvPr id="102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kumimoji="1" lang="en-US" altLang="en-US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7853129E-140E-431F-87FB-455BC6654EBB}" type="datetimeFigureOut">
              <a:rPr lang="en-US" smtClean="0"/>
              <a:t>5/5/2019</a:t>
            </a:fld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fld id="{A9E22945-D458-4236-B75C-331E31238FA9}" type="slidenum">
              <a:rPr lang="en-US" smtClean="0"/>
              <a:t>‹#›</a:t>
            </a:fld>
            <a:endParaRPr lang="en-US"/>
          </a:p>
        </p:txBody>
      </p:sp>
      <p:grpSp>
        <p:nvGrpSpPr>
          <p:cNvPr id="103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103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971800"/>
            <a:ext cx="3657600" cy="3346450"/>
          </a:xfrm>
        </p:spPr>
        <p:txBody>
          <a:bodyPr>
            <a:noAutofit/>
          </a:bodyPr>
          <a:lstStyle/>
          <a:p>
            <a:pPr algn="ctr"/>
            <a:r>
              <a:rPr lang="en-US" sz="4400" b="1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Making the Most Out of How You Are Taught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990600"/>
            <a:ext cx="3600714" cy="469040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l"/>
            <a:r>
              <a:rPr lang="en-US" sz="6000" dirty="0"/>
              <a:t>Chapter 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6394937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Effective Use of Your Professors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roles your professors can play</a:t>
            </a:r>
          </a:p>
          <a:p>
            <a:r>
              <a:rPr lang="en-US" dirty="0"/>
              <a:t>Characteristics of your professors you can count on</a:t>
            </a:r>
          </a:p>
          <a:p>
            <a:r>
              <a:rPr lang="en-US" dirty="0"/>
              <a:t>Behaviors to avoid</a:t>
            </a:r>
          </a:p>
          <a:p>
            <a:r>
              <a:rPr lang="en-US" dirty="0"/>
              <a:t>Winning behaviors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65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Roles for Your Professors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80010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One-on-one instruction</a:t>
            </a:r>
          </a:p>
          <a:p>
            <a:r>
              <a:rPr lang="en-US" dirty="0"/>
              <a:t>Academic advising, career guidance, personal advice</a:t>
            </a:r>
          </a:p>
          <a:p>
            <a:r>
              <a:rPr lang="en-US" dirty="0"/>
              <a:t>Monitor your progress; hold you accountable</a:t>
            </a:r>
          </a:p>
          <a:p>
            <a:r>
              <a:rPr lang="en-US" dirty="0"/>
              <a:t>Give you the benefit of the doubt on borderline grades</a:t>
            </a:r>
          </a:p>
          <a:p>
            <a:r>
              <a:rPr lang="en-US" dirty="0"/>
              <a:t>Help you find a summer job</a:t>
            </a:r>
          </a:p>
          <a:p>
            <a:r>
              <a:rPr lang="en-US" dirty="0"/>
              <a:t>Hire you on their research grant</a:t>
            </a:r>
          </a:p>
          <a:p>
            <a:r>
              <a:rPr lang="en-US" dirty="0"/>
              <a:t>Serve as a reference</a:t>
            </a:r>
          </a:p>
          <a:p>
            <a:r>
              <a:rPr lang="en-US" dirty="0"/>
              <a:t>Nominate you for scholarships or academic </a:t>
            </a:r>
            <a:r>
              <a:rPr lang="en-US" dirty="0" smtClean="0"/>
              <a:t>awards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423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Your Professors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5105400" cy="4419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Believe their areas of technical specialty are important and interesting</a:t>
            </a:r>
          </a:p>
          <a:p>
            <a:r>
              <a:rPr lang="en-US" dirty="0"/>
              <a:t>Chose an academic career over professional practice; believe they are outstanding teachers</a:t>
            </a:r>
          </a:p>
          <a:p>
            <a:r>
              <a:rPr lang="en-US" dirty="0"/>
              <a:t>Are very knowledgeable, and love to convey what they know to others</a:t>
            </a:r>
          </a:p>
          <a:p>
            <a:endParaRPr lang="en-US" dirty="0"/>
          </a:p>
        </p:txBody>
      </p:sp>
      <p:pic>
        <p:nvPicPr>
          <p:cNvPr id="4" name="Picture 3" descr="woman professor at boar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438400"/>
            <a:ext cx="2310523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1791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Coming late to class</a:t>
            </a:r>
          </a:p>
          <a:p>
            <a:r>
              <a:rPr lang="en-US" dirty="0" smtClean="0"/>
              <a:t>Yawning or sleeping in class</a:t>
            </a:r>
          </a:p>
          <a:p>
            <a:r>
              <a:rPr lang="en-US" dirty="0" smtClean="0"/>
              <a:t>Talking in class</a:t>
            </a:r>
          </a:p>
          <a:p>
            <a:r>
              <a:rPr lang="en-US" dirty="0" smtClean="0"/>
              <a:t>Using your smartphone or computer in class for non-class related things, e.g. messaging, playing games, doing homework etc.</a:t>
            </a:r>
          </a:p>
          <a:p>
            <a:r>
              <a:rPr lang="en-US" dirty="0" smtClean="0"/>
              <a:t>Leaving class early</a:t>
            </a:r>
          </a:p>
          <a:p>
            <a:r>
              <a:rPr lang="en-US" dirty="0" smtClean="0"/>
              <a:t>Failing to do assigned homework</a:t>
            </a:r>
          </a:p>
          <a:p>
            <a:r>
              <a:rPr lang="en-US" dirty="0" smtClean="0"/>
              <a:t>Complaining that exams are too hard or grading was unfair</a:t>
            </a:r>
          </a:p>
        </p:txBody>
      </p:sp>
    </p:spTree>
    <p:extLst>
      <p:ext uri="{BB962C8B-B14F-4D97-AF65-F5344CB8AC3E}">
        <p14:creationId xmlns:p14="http://schemas.microsoft.com/office/powerpoint/2010/main" val="34445499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you know the names of your Professors</a:t>
            </a:r>
          </a:p>
          <a:p>
            <a:r>
              <a:rPr lang="en-US" dirty="0" smtClean="0"/>
              <a:t>Make sure your Professors know your name</a:t>
            </a:r>
          </a:p>
          <a:p>
            <a:r>
              <a:rPr lang="en-US" dirty="0" smtClean="0"/>
              <a:t>Tell your Professor you like the course and the topics and that you appreciate the good job the Professor is doing in teaching the course</a:t>
            </a:r>
          </a:p>
          <a:p>
            <a:r>
              <a:rPr lang="en-US" dirty="0" smtClean="0"/>
              <a:t>Visit Professors during their office hours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705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Winning Behaviors</a:t>
            </a:r>
            <a:br>
              <a:rPr lang="en-US" dirty="0" smtClean="0"/>
            </a:br>
            <a:r>
              <a:rPr lang="en-US" dirty="0" smtClean="0"/>
              <a:t>How to talk to your Professor?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8001000" cy="4343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Adapt the “Six Ways to Make People Like You”:</a:t>
            </a:r>
          </a:p>
          <a:p>
            <a:r>
              <a:rPr lang="en-US" dirty="0" smtClean="0"/>
              <a:t>Become genuinely interested in your Professors</a:t>
            </a:r>
          </a:p>
          <a:p>
            <a:r>
              <a:rPr lang="en-US" dirty="0" smtClean="0"/>
              <a:t>Smile</a:t>
            </a:r>
          </a:p>
          <a:p>
            <a:r>
              <a:rPr lang="en-US" dirty="0" smtClean="0"/>
              <a:t>Call your Professors by their title and name</a:t>
            </a:r>
          </a:p>
          <a:p>
            <a:r>
              <a:rPr lang="en-US" dirty="0" smtClean="0"/>
              <a:t>Be a good listener, ask the Professors to talk about their research, area of expertise, etc.</a:t>
            </a:r>
          </a:p>
          <a:p>
            <a:r>
              <a:rPr lang="en-US" dirty="0" smtClean="0"/>
              <a:t>Talk in terms of your Professors interest</a:t>
            </a:r>
          </a:p>
          <a:p>
            <a:r>
              <a:rPr lang="en-US" dirty="0" smtClean="0"/>
              <a:t>Make your Professors feel important, and do so sincerely</a:t>
            </a:r>
          </a:p>
        </p:txBody>
      </p:sp>
    </p:spTree>
    <p:extLst>
      <p:ext uri="{BB962C8B-B14F-4D97-AF65-F5344CB8AC3E}">
        <p14:creationId xmlns:p14="http://schemas.microsoft.com/office/powerpoint/2010/main" val="1977357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What Your Professors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Teaching</a:t>
            </a:r>
          </a:p>
          <a:p>
            <a:pPr>
              <a:lnSpc>
                <a:spcPct val="120000"/>
              </a:lnSpc>
            </a:pPr>
            <a:r>
              <a:rPr lang="en-US" dirty="0"/>
              <a:t>Research</a:t>
            </a:r>
          </a:p>
          <a:p>
            <a:pPr>
              <a:lnSpc>
                <a:spcPct val="120000"/>
              </a:lnSpc>
            </a:pPr>
            <a:r>
              <a:rPr lang="en-US" dirty="0"/>
              <a:t>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975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6553200" cy="1143000"/>
          </a:xfrm>
        </p:spPr>
        <p:txBody>
          <a:bodyPr/>
          <a:lstStyle/>
          <a:p>
            <a:r>
              <a:rPr lang="en-US" sz="3200" dirty="0"/>
              <a:t>Communicating with Professors by Email and Text Messaging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260" y="838200"/>
            <a:ext cx="1185481" cy="1104207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14400" y="23622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3000" dirty="0"/>
              <a:t>Emailing Your Professors</a:t>
            </a:r>
          </a:p>
          <a:p>
            <a:pPr lvl="1"/>
            <a:r>
              <a:rPr lang="en-US" dirty="0" smtClean="0"/>
              <a:t>Write </a:t>
            </a:r>
            <a:r>
              <a:rPr lang="en-US" dirty="0"/>
              <a:t>from your college or university account</a:t>
            </a:r>
          </a:p>
          <a:p>
            <a:pPr lvl="1"/>
            <a:r>
              <a:rPr lang="en-US" dirty="0" smtClean="0"/>
              <a:t>Include </a:t>
            </a:r>
            <a:r>
              <a:rPr lang="en-US" dirty="0"/>
              <a:t>the course number in your subject line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an appropriate </a:t>
            </a:r>
            <a:r>
              <a:rPr lang="en-US" dirty="0" smtClean="0"/>
              <a:t>greeting</a:t>
            </a:r>
          </a:p>
          <a:p>
            <a:pPr lvl="1"/>
            <a:r>
              <a:rPr lang="en-US" dirty="0" smtClean="0"/>
              <a:t>Be clear, concise, and polite</a:t>
            </a:r>
          </a:p>
          <a:p>
            <a:pPr lvl="1"/>
            <a:r>
              <a:rPr lang="en-US" dirty="0" smtClean="0"/>
              <a:t>Don’t ask things in your email that you can readily find yourself, e.g. in the Syllabus or the course page</a:t>
            </a:r>
          </a:p>
          <a:p>
            <a:pPr lvl="1"/>
            <a:r>
              <a:rPr lang="en-US" dirty="0" smtClean="0"/>
              <a:t>Proofread your email</a:t>
            </a:r>
          </a:p>
          <a:p>
            <a:pPr lvl="1"/>
            <a:r>
              <a:rPr lang="en-US" dirty="0" smtClean="0"/>
              <a:t>Sign with your full name </a:t>
            </a:r>
          </a:p>
          <a:p>
            <a:pPr marL="342900" lvl="1" indent="-342900">
              <a:lnSpc>
                <a:spcPct val="130000"/>
              </a:lnSpc>
              <a:buFont typeface="Wingdings" pitchFamily="2" charset="2"/>
              <a:buChar char="l"/>
            </a:pPr>
            <a:r>
              <a:rPr lang="en-US" sz="3000" dirty="0"/>
              <a:t>Texting </a:t>
            </a:r>
            <a:r>
              <a:rPr lang="en-US" sz="3000" dirty="0"/>
              <a:t>Your </a:t>
            </a:r>
            <a:r>
              <a:rPr lang="en-US" sz="3000" dirty="0" smtClean="0"/>
              <a:t>Professors</a:t>
            </a:r>
          </a:p>
          <a:p>
            <a:pPr lvl="1"/>
            <a:r>
              <a:rPr lang="en-US" dirty="0"/>
              <a:t>Not a </a:t>
            </a:r>
            <a:r>
              <a:rPr lang="en-US" dirty="0" smtClean="0"/>
              <a:t>very common </a:t>
            </a:r>
            <a:r>
              <a:rPr lang="en-US" dirty="0"/>
              <a:t>communications </a:t>
            </a:r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Some Professors might use blog posts on the course page</a:t>
            </a:r>
            <a:endParaRPr lang="en-US" dirty="0"/>
          </a:p>
          <a:p>
            <a:pPr marL="742950" lvl="2" indent="-342900">
              <a:lnSpc>
                <a:spcPct val="130000"/>
              </a:lnSpc>
            </a:pPr>
            <a:endParaRPr lang="en-US" sz="26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31603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Utilizing </a:t>
            </a:r>
            <a:r>
              <a:rPr lang="en-US" dirty="0" smtClean="0"/>
              <a:t>Tutors and Other Academic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80010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Tutoring: Opportunity to have a dialogue with an expert on a subject you want to learn</a:t>
            </a:r>
          </a:p>
          <a:p>
            <a:r>
              <a:rPr lang="en-US" dirty="0" smtClean="0"/>
              <a:t>Recitation/Problem-Solving Sessions: Attempt and study material before attending to get the greatest benefit from sessions </a:t>
            </a:r>
          </a:p>
          <a:p>
            <a:r>
              <a:rPr lang="en-US" dirty="0" smtClean="0"/>
              <a:t>Academic </a:t>
            </a:r>
            <a:r>
              <a:rPr lang="en-US" dirty="0"/>
              <a:t>resource </a:t>
            </a:r>
            <a:r>
              <a:rPr lang="en-US" dirty="0" smtClean="0"/>
              <a:t>center: tutoring</a:t>
            </a:r>
            <a:r>
              <a:rPr lang="en-US" dirty="0"/>
              <a:t>, writing skills, study </a:t>
            </a:r>
            <a:r>
              <a:rPr lang="en-US" dirty="0" smtClean="0"/>
              <a:t>skills, etc.</a:t>
            </a:r>
            <a:endParaRPr lang="en-US" dirty="0"/>
          </a:p>
          <a:p>
            <a:r>
              <a:rPr lang="en-US" dirty="0" smtClean="0"/>
              <a:t>Library: books</a:t>
            </a:r>
            <a:r>
              <a:rPr lang="en-US" dirty="0"/>
              <a:t>, periodicals, on-line materials, reference </a:t>
            </a:r>
            <a:r>
              <a:rPr lang="en-US" dirty="0" smtClean="0"/>
              <a:t>librarians</a:t>
            </a:r>
            <a:endParaRPr lang="en-US" dirty="0"/>
          </a:p>
          <a:p>
            <a:r>
              <a:rPr lang="en-US" dirty="0"/>
              <a:t>Student computer </a:t>
            </a:r>
            <a:r>
              <a:rPr lang="en-US" dirty="0" smtClean="0"/>
              <a:t>labs: hardware</a:t>
            </a:r>
            <a:r>
              <a:rPr lang="en-US" dirty="0"/>
              <a:t>, applications software, Internet access, resource materials, </a:t>
            </a:r>
            <a:r>
              <a:rPr lang="en-US" dirty="0" smtClean="0"/>
              <a:t>training</a:t>
            </a:r>
            <a:endParaRPr lang="en-US" dirty="0"/>
          </a:p>
          <a:p>
            <a:r>
              <a:rPr lang="en-US" dirty="0"/>
              <a:t>Academic </a:t>
            </a:r>
            <a:r>
              <a:rPr lang="en-US" dirty="0" smtClean="0"/>
              <a:t>advising: monitor progress, </a:t>
            </a:r>
            <a:r>
              <a:rPr lang="en-US" dirty="0"/>
              <a:t>course </a:t>
            </a:r>
            <a:r>
              <a:rPr lang="en-US" dirty="0" smtClean="0"/>
              <a:t>planning and selection</a:t>
            </a:r>
            <a:endParaRPr lang="en-US" dirty="0"/>
          </a:p>
          <a:p>
            <a:r>
              <a:rPr lang="en-US" dirty="0"/>
              <a:t>University </a:t>
            </a:r>
            <a:r>
              <a:rPr lang="en-US" dirty="0" smtClean="0"/>
              <a:t>catalog: Rules </a:t>
            </a:r>
            <a:r>
              <a:rPr lang="en-US" dirty="0"/>
              <a:t>and regulations, college and department information, curricular requirements, course </a:t>
            </a:r>
            <a:r>
              <a:rPr lang="en-US" dirty="0" smtClean="0"/>
              <a:t>descriptions</a:t>
            </a:r>
            <a:endParaRPr lang="en-US" dirty="0"/>
          </a:p>
          <a:p>
            <a:r>
              <a:rPr lang="en-US" dirty="0"/>
              <a:t>Registrar’s </a:t>
            </a:r>
            <a:r>
              <a:rPr lang="en-US" dirty="0" smtClean="0"/>
              <a:t>office: transcripts</a:t>
            </a:r>
            <a:r>
              <a:rPr lang="en-US" dirty="0"/>
              <a:t>, registration </a:t>
            </a:r>
            <a:r>
              <a:rPr lang="en-US" dirty="0" smtClean="0"/>
              <a:t>information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0617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77200" cy="1143000"/>
          </a:xfrm>
        </p:spPr>
        <p:txBody>
          <a:bodyPr/>
          <a:lstStyle/>
          <a:p>
            <a:pPr algn="ctr"/>
            <a:r>
              <a:rPr lang="en-US" sz="3200" dirty="0"/>
              <a:t>Group Discussion Topic</a:t>
            </a:r>
            <a:br>
              <a:rPr lang="en-US" sz="3200" dirty="0"/>
            </a:br>
            <a:r>
              <a:rPr lang="en-US" sz="3200" dirty="0"/>
              <a:t>Making Effective Use of Your Professors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your group, develop a list of questions you could ask one of your professors about himself/herself when visiting during office hours.  Be creative!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>
                <a:latin typeface="Arial" charset="0"/>
              </a:rPr>
              <a:t>Appoint a leader to keep the discussion on </a:t>
            </a:r>
            <a:r>
              <a:rPr lang="en-US" sz="2400" dirty="0" smtClean="0">
                <a:latin typeface="Arial" charset="0"/>
              </a:rPr>
              <a:t>topic and </a:t>
            </a:r>
            <a:r>
              <a:rPr lang="en-US" sz="2400" dirty="0">
                <a:latin typeface="Arial" charset="0"/>
              </a:rPr>
              <a:t>a recorder to write down and report what was learned.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145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course preparation</a:t>
            </a:r>
          </a:p>
          <a:p>
            <a:r>
              <a:rPr lang="en-US" dirty="0"/>
              <a:t>Preparing for lectures</a:t>
            </a:r>
          </a:p>
          <a:p>
            <a:r>
              <a:rPr lang="en-US" dirty="0"/>
              <a:t>During your lectures</a:t>
            </a:r>
          </a:p>
          <a:p>
            <a:r>
              <a:rPr lang="en-US" dirty="0"/>
              <a:t>Making effective use of your professors</a:t>
            </a:r>
          </a:p>
          <a:p>
            <a:r>
              <a:rPr lang="en-US" dirty="0"/>
              <a:t>Utilizing tutors and other academic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88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Think-Pair-Share Exercise – </a:t>
            </a:r>
            <a:r>
              <a:rPr lang="en-US" dirty="0" smtClean="0"/>
              <a:t>Distraction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buNone/>
            </a:pPr>
            <a:r>
              <a:rPr lang="en-US" dirty="0"/>
              <a:t>Take a few minutes and </a:t>
            </a:r>
            <a:r>
              <a:rPr lang="en-US" dirty="0" smtClean="0"/>
              <a:t>think about what are the major distractions you face during class.</a:t>
            </a:r>
            <a:endParaRPr lang="en-US" dirty="0"/>
          </a:p>
          <a:p>
            <a:pPr marL="0">
              <a:spcBef>
                <a:spcPts val="1200"/>
              </a:spcBef>
              <a:buNone/>
            </a:pPr>
            <a:r>
              <a:rPr lang="en-US" dirty="0"/>
              <a:t>Pair up with the person next to you and: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Tell your partner </a:t>
            </a:r>
            <a:r>
              <a:rPr lang="en-US" dirty="0" smtClean="0"/>
              <a:t>what distracts you during class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Discuss </a:t>
            </a:r>
            <a:r>
              <a:rPr lang="en-US" dirty="0" smtClean="0"/>
              <a:t>strategies to avoid becoming distracted</a:t>
            </a:r>
            <a:endParaRPr lang="en-US" dirty="0"/>
          </a:p>
          <a:p>
            <a:pPr marL="0">
              <a:spcBef>
                <a:spcPts val="1200"/>
              </a:spcBef>
              <a:buNone/>
            </a:pPr>
            <a:r>
              <a:rPr lang="en-US" dirty="0"/>
              <a:t>Be prepared to tell the class what you and your partner came up with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17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Course 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of a course can be likened to the start of a </a:t>
            </a:r>
            <a:r>
              <a:rPr lang="en-US" dirty="0" smtClean="0"/>
              <a:t>race</a:t>
            </a:r>
          </a:p>
          <a:p>
            <a:pPr lvl="1"/>
            <a:r>
              <a:rPr lang="en-US" dirty="0" smtClean="0"/>
              <a:t>Any hesitation at the start will result in you trying to catch up during the whole race</a:t>
            </a:r>
            <a:endParaRPr lang="en-US" dirty="0"/>
          </a:p>
          <a:p>
            <a:r>
              <a:rPr lang="en-US" dirty="0"/>
              <a:t>Using the course </a:t>
            </a:r>
            <a:r>
              <a:rPr lang="en-US" dirty="0" smtClean="0"/>
              <a:t>syllabus</a:t>
            </a:r>
          </a:p>
          <a:p>
            <a:pPr lvl="1"/>
            <a:r>
              <a:rPr lang="en-US" dirty="0" smtClean="0"/>
              <a:t>Contains all the important information about the course </a:t>
            </a:r>
            <a:r>
              <a:rPr lang="en-US" dirty="0" smtClean="0">
                <a:sym typeface="Wingdings" panose="05000000000000000000" pitchFamily="2" charset="2"/>
              </a:rPr>
              <a:t> study it thoroughly</a:t>
            </a:r>
            <a:endParaRPr lang="en-US" dirty="0"/>
          </a:p>
          <a:p>
            <a:r>
              <a:rPr lang="en-US" dirty="0"/>
              <a:t>Acquiring textbooks and other materials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738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Lectures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notes, read text, attempt problems, formulate questions</a:t>
            </a:r>
          </a:p>
          <a:p>
            <a:r>
              <a:rPr lang="en-US" dirty="0"/>
              <a:t>Little like “warming up” for a physical workout</a:t>
            </a:r>
          </a:p>
          <a:p>
            <a:r>
              <a:rPr lang="en-US" dirty="0"/>
              <a:t>Makes lectures a reinforcement rather than an initial exposure</a:t>
            </a:r>
          </a:p>
          <a:p>
            <a:r>
              <a:rPr lang="en-US" dirty="0"/>
              <a:t>Small effort can have a big payoff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9635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Your Lectures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Sit near the front</a:t>
            </a:r>
          </a:p>
          <a:p>
            <a:r>
              <a:rPr lang="en-US" dirty="0"/>
              <a:t>“Be here now” (concentrate)</a:t>
            </a:r>
          </a:p>
          <a:p>
            <a:r>
              <a:rPr lang="en-US" dirty="0"/>
              <a:t>Practice good listening skills</a:t>
            </a:r>
          </a:p>
          <a:p>
            <a:r>
              <a:rPr lang="en-US" dirty="0"/>
              <a:t>Take good notes</a:t>
            </a:r>
          </a:p>
          <a:p>
            <a:r>
              <a:rPr lang="en-US" dirty="0"/>
              <a:t>Ask questions in </a:t>
            </a:r>
            <a:r>
              <a:rPr lang="en-US" dirty="0" smtClean="0"/>
              <a:t>class</a:t>
            </a:r>
          </a:p>
          <a:p>
            <a:r>
              <a:rPr lang="en-US" dirty="0"/>
              <a:t>Eliminate distractions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0"/>
            <a:ext cx="2743200" cy="27432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 bwMode="auto">
          <a:xfrm>
            <a:off x="4800600" y="5181600"/>
            <a:ext cx="1143000" cy="0"/>
          </a:xfrm>
          <a:prstGeom prst="straightConnector1">
            <a:avLst/>
          </a:prstGeom>
          <a:solidFill>
            <a:schemeClr val="accent1"/>
          </a:solidFill>
          <a:ln w="476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908030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9525"/>
            <a:ext cx="5715000" cy="1143000"/>
          </a:xfrm>
        </p:spPr>
        <p:txBody>
          <a:bodyPr anchor="ctr" anchorCtr="0"/>
          <a:lstStyle/>
          <a:p>
            <a:pPr algn="ctr"/>
            <a:r>
              <a:rPr lang="en-US" dirty="0" smtClean="0"/>
              <a:t>Listening </a:t>
            </a:r>
            <a:r>
              <a:rPr lang="en-US" dirty="0"/>
              <a:t>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0" y="1143000"/>
          <a:ext cx="9144000" cy="5714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953000"/>
              </a:tblGrid>
              <a:tr h="4899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Poor Listener</a:t>
                      </a:r>
                      <a:endParaRPr lang="en-US" sz="24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LinePrin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Good Listener</a:t>
                      </a:r>
                      <a:endParaRPr lang="en-US" sz="24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LinePrinte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503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Tunes out uninteresting and boring topics.  Turns off quickly.</a:t>
                      </a:r>
                      <a:endParaRPr lang="en-US" sz="16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Works at finding value in all topics.  Listens to discover new knowledge.</a:t>
                      </a:r>
                      <a:endParaRPr lang="en-US" sz="16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8804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Tunes out if </a:t>
                      </a:r>
                      <a:r>
                        <a:rPr lang="en-US" sz="16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delivery 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 poor.</a:t>
                      </a:r>
                      <a:endParaRPr lang="en-US" sz="16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Judges value of the content rather than the delivery.</a:t>
                      </a:r>
                      <a:endParaRPr lang="en-US" sz="16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8206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Listens for facts and details.</a:t>
                      </a:r>
                      <a:endParaRPr lang="en-US" sz="16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Listens for central themes.  Uses them as anchor points for the entire lecture.</a:t>
                      </a:r>
                      <a:endParaRPr lang="en-US" sz="16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3953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Brings little energy to the listening process.</a:t>
                      </a:r>
                      <a:endParaRPr lang="en-US" sz="16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Works hard at listening; remains alert.</a:t>
                      </a:r>
                      <a:endParaRPr lang="en-US" sz="16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38103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Readily reacts with opposing views to new ideas.  Starts listening to </a:t>
                      </a:r>
                      <a:r>
                        <a:rPr lang="en-US" sz="1600" i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themselves</a:t>
                      </a:r>
                      <a:r>
                        <a:rPr lang="en-US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when they hear something they don’t agree with.</a:t>
                      </a:r>
                      <a:endParaRPr lang="en-US" sz="16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Focuses on understanding completely rather than coming up with opposing views.</a:t>
                      </a:r>
                      <a:endParaRPr lang="en-US" sz="16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5873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Bothered by distractions.</a:t>
                      </a:r>
                      <a:endParaRPr lang="en-US" sz="160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Fights distractions; ignores bad habits of other students; knows how to concentrate.</a:t>
                      </a:r>
                      <a:endParaRPr lang="en-US" sz="16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5873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Resists difficult material; prefers light recreational material.</a:t>
                      </a:r>
                      <a:endParaRPr lang="en-US" sz="160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Welcomes difficult material as exercise for the mind.</a:t>
                      </a:r>
                      <a:endParaRPr lang="en-US" sz="16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58735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Interrupted by emotionally-charged words or ideas.</a:t>
                      </a:r>
                      <a:endParaRPr lang="en-US" sz="160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Does not get hung up on emotionally-charged words or ideas; listens with an open mind.</a:t>
                      </a:r>
                      <a:endParaRPr lang="en-US" sz="16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76081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Daydreams and lets mind wander off with slow speakers or gaps in presentation.</a:t>
                      </a:r>
                      <a:endParaRPr lang="en-US" sz="16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Uses extra time to think more deeply about what the lecturer is saying; summarizes what has been covered.</a:t>
                      </a:r>
                      <a:endParaRPr lang="en-US" sz="1600" dirty="0"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7258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Note-Taking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199"/>
            <a:ext cx="4419600" cy="423703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Good notes give you a record of what’s important</a:t>
            </a:r>
          </a:p>
          <a:p>
            <a:r>
              <a:rPr lang="en-US" dirty="0" smtClean="0"/>
              <a:t>Spiral </a:t>
            </a:r>
            <a:r>
              <a:rPr lang="en-US" dirty="0"/>
              <a:t>notebook vs. three-ring binder</a:t>
            </a:r>
          </a:p>
          <a:p>
            <a:r>
              <a:rPr lang="en-US" dirty="0" smtClean="0"/>
              <a:t>Advantages/disadvantages </a:t>
            </a:r>
            <a:r>
              <a:rPr lang="en-US" dirty="0"/>
              <a:t>of taking notes on a computer</a:t>
            </a:r>
          </a:p>
          <a:p>
            <a:r>
              <a:rPr lang="en-US" dirty="0" smtClean="0"/>
              <a:t>Cornell </a:t>
            </a:r>
            <a:r>
              <a:rPr lang="en-US" dirty="0"/>
              <a:t>Note-Taking System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09800"/>
            <a:ext cx="3597275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83318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Note-Taking</a:t>
            </a:r>
            <a:br>
              <a:rPr lang="en-US" dirty="0" smtClean="0"/>
            </a:br>
            <a:r>
              <a:rPr lang="en-US" dirty="0" smtClean="0"/>
              <a:t>Hand written or Typed?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notes by hand</a:t>
            </a:r>
          </a:p>
          <a:p>
            <a:pPr lvl="1"/>
            <a:r>
              <a:rPr lang="en-US" dirty="0" smtClean="0"/>
              <a:t>On paper or digital pen on tablet (if allowed)</a:t>
            </a:r>
          </a:p>
          <a:p>
            <a:r>
              <a:rPr lang="en-US" dirty="0" smtClean="0"/>
              <a:t>Notes written by hand require a complex cognitive process</a:t>
            </a:r>
          </a:p>
          <a:p>
            <a:pPr lvl="1"/>
            <a:r>
              <a:rPr lang="en-US" dirty="0" smtClean="0"/>
              <a:t>Information is retained better compared to typing notes</a:t>
            </a:r>
          </a:p>
          <a:p>
            <a:r>
              <a:rPr lang="en-US" dirty="0" smtClean="0"/>
              <a:t>Focus on what’s important, main ideas</a:t>
            </a:r>
          </a:p>
          <a:p>
            <a:pPr lvl="1"/>
            <a:r>
              <a:rPr lang="en-US" dirty="0" smtClean="0"/>
              <a:t>Will enhance your review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288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Asking Questions in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level </a:t>
            </a:r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Who, what, where, when</a:t>
            </a:r>
            <a:endParaRPr lang="en-US" dirty="0"/>
          </a:p>
          <a:p>
            <a:r>
              <a:rPr lang="en-US" dirty="0"/>
              <a:t>Convergent thinking </a:t>
            </a:r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Why, how, in what ways</a:t>
            </a:r>
            <a:endParaRPr lang="en-US" dirty="0"/>
          </a:p>
          <a:p>
            <a:r>
              <a:rPr lang="en-US" dirty="0"/>
              <a:t>Divergent thinking </a:t>
            </a:r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Imagine, suppose, predict, if…then, how might,…</a:t>
            </a:r>
            <a:endParaRPr lang="en-US" dirty="0"/>
          </a:p>
          <a:p>
            <a:r>
              <a:rPr lang="en-US" dirty="0"/>
              <a:t>Evaluation thinking </a:t>
            </a:r>
            <a:r>
              <a:rPr lang="en-US" dirty="0" smtClean="0"/>
              <a:t>questions</a:t>
            </a:r>
          </a:p>
          <a:p>
            <a:pPr lvl="1"/>
            <a:r>
              <a:rPr lang="en-US" dirty="0" smtClean="0"/>
              <a:t>Defend, judge, justify, what is your opinion about…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565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Studying Engineering 5th Editio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A8492B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78</TotalTime>
  <Words>1105</Words>
  <Application>Microsoft Office PowerPoint</Application>
  <PresentationFormat>On-screen Show (4:3)</PresentationFormat>
  <Paragraphs>143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template</vt:lpstr>
      <vt:lpstr>Chapter 4</vt:lpstr>
      <vt:lpstr>Chapter Overview</vt:lpstr>
      <vt:lpstr>Early Course Preparation</vt:lpstr>
      <vt:lpstr>Preparing for Lectures</vt:lpstr>
      <vt:lpstr>During Your Lectures</vt:lpstr>
      <vt:lpstr>Listening Skills</vt:lpstr>
      <vt:lpstr>Note-Taking</vt:lpstr>
      <vt:lpstr>Note-Taking Hand written or Typed?</vt:lpstr>
      <vt:lpstr>Asking Questions in Class</vt:lpstr>
      <vt:lpstr>Making Effective Use of Your Professors</vt:lpstr>
      <vt:lpstr>Important Roles for Your Professors</vt:lpstr>
      <vt:lpstr>Characteristics of Your Professors</vt:lpstr>
      <vt:lpstr>Behaviors to Avoid</vt:lpstr>
      <vt:lpstr>Winning Behaviors</vt:lpstr>
      <vt:lpstr>Winning Behaviors How to talk to your Professor?</vt:lpstr>
      <vt:lpstr>Understanding What Your Professors Do</vt:lpstr>
      <vt:lpstr>Communicating with Professors by Email and Text Messaging</vt:lpstr>
      <vt:lpstr>Utilizing Tutors and Other Academic Services</vt:lpstr>
      <vt:lpstr>Group Discussion Topic Making Effective Use of Your Professors</vt:lpstr>
      <vt:lpstr>Think-Pair-Share Exercise – Distraction in Class</vt:lpstr>
    </vt:vector>
  </TitlesOfParts>
  <Manager>Steffen Peuker;Jennifer Mott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Steffen Peuker;Jennifer Mott</dc:creator>
  <cp:lastModifiedBy>Steffen Peuker</cp:lastModifiedBy>
  <cp:revision>9</cp:revision>
  <dcterms:created xsi:type="dcterms:W3CDTF">2019-05-05T22:21:40Z</dcterms:created>
  <dcterms:modified xsi:type="dcterms:W3CDTF">2019-05-05T23:39:59Z</dcterms:modified>
</cp:coreProperties>
</file>