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9"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44"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88A5CB-9952-47F7-8F64-6EF014C3C03D}" type="datetimeFigureOut">
              <a:rPr lang="en-US" smtClean="0"/>
              <a:t>5/12/2019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C2A05B-1CD7-49A4-9D3C-595167529A48}" type="slidenum">
              <a:rPr lang="en-US" smtClean="0"/>
              <a:t>‹#›</a:t>
            </a:fld>
            <a:endParaRPr lang="en-US" dirty="0"/>
          </a:p>
        </p:txBody>
      </p:sp>
    </p:spTree>
    <p:extLst>
      <p:ext uri="{BB962C8B-B14F-4D97-AF65-F5344CB8AC3E}">
        <p14:creationId xmlns:p14="http://schemas.microsoft.com/office/powerpoint/2010/main" val="883152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6EA2A15-3DEB-4534-8076-BD885B9EF00E}" type="slidenum">
              <a:rPr lang="en-US"/>
              <a:pPr/>
              <a:t>1</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kumimoji="1" lang="en-US" altLang="en-US" dirty="0"/>
          </a:p>
        </p:txBody>
      </p:sp>
      <p:sp useBgFill="1">
        <p:nvSpPr>
          <p:cNvPr id="5" name="AutoShape 3"/>
          <p:cNvSpPr>
            <a:spLocks noChangeArrowheads="1"/>
          </p:cNvSpPr>
          <p:nvPr/>
        </p:nvSpPr>
        <p:spPr bwMode="auto">
          <a:xfrm>
            <a:off x="685800" y="990600"/>
            <a:ext cx="5181600" cy="1905000"/>
          </a:xfrm>
          <a:prstGeom prst="roundRect">
            <a:avLst>
              <a:gd name="adj" fmla="val 50000"/>
            </a:avLst>
          </a:prstGeom>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kumimoji="1" lang="en-US" altLang="en-US" dirty="0"/>
          </a:p>
        </p:txBody>
      </p:sp>
      <p:grpSp>
        <p:nvGrpSpPr>
          <p:cNvPr id="6" name="Group 1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dirty="0"/>
            </a:p>
          </p:txBody>
        </p:sp>
        <p:sp>
          <p:nvSpPr>
            <p:cNvPr id="8" name="AutoShape 7"/>
            <p:cNvSpPr>
              <a:spLocks noChangeArrowheads="1"/>
            </p:cNvSpPr>
            <p:nvPr/>
          </p:nvSpPr>
          <p:spPr bwMode="auto">
            <a:xfrm>
              <a:off x="5196" y="3080"/>
              <a:ext cx="164" cy="201"/>
            </a:xfrm>
            <a:prstGeom prst="flowChartDelay">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dirty="0"/>
            </a:p>
          </p:txBody>
        </p:sp>
      </p:grpSp>
      <p:sp>
        <p:nvSpPr>
          <p:cNvPr id="5124"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smtClean="0"/>
              <a:t>Click to edit Master subtitle style</a:t>
            </a:r>
            <a:endParaRPr lang="en-US"/>
          </a:p>
        </p:txBody>
      </p:sp>
      <p:sp>
        <p:nvSpPr>
          <p:cNvPr id="5131"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smtClean="0"/>
              <a:t>Click to edit Master title style</a:t>
            </a:r>
            <a:endParaRPr lang="en-US"/>
          </a:p>
        </p:txBody>
      </p:sp>
      <p:sp>
        <p:nvSpPr>
          <p:cNvPr id="9" name="Date Placeholder 8"/>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fld id="{7853129E-140E-431F-87FB-455BC6654EBB}" type="datetimeFigureOut">
              <a:rPr lang="en-US" smtClean="0"/>
              <a:t>5/12/2019</a:t>
            </a:fld>
            <a:endParaRPr lang="en-US" dirty="0"/>
          </a:p>
        </p:txBody>
      </p:sp>
      <p:sp>
        <p:nvSpPr>
          <p:cNvPr id="10" name="Footer Placeholder 9"/>
          <p:cNvSpPr>
            <a:spLocks noGrp="1" noChangeArrowheads="1"/>
          </p:cNvSpPr>
          <p:nvPr>
            <p:ph type="ftr" sz="quarter" idx="11"/>
          </p:nvPr>
        </p:nvSpPr>
        <p:spPr>
          <a:xfrm>
            <a:off x="5195888" y="6553200"/>
            <a:ext cx="3279775" cy="304800"/>
          </a:xfrm>
        </p:spPr>
        <p:txBody>
          <a:bodyPr/>
          <a:lstStyle>
            <a:lvl1pPr algn="r">
              <a:defRPr/>
            </a:lvl1pPr>
          </a:lstStyle>
          <a:p>
            <a:endParaRPr lang="en-US" dirty="0"/>
          </a:p>
        </p:txBody>
      </p:sp>
      <p:sp>
        <p:nvSpPr>
          <p:cNvPr id="11" name="Slide Number Placeholder 10"/>
          <p:cNvSpPr>
            <a:spLocks noGrp="1" noChangeArrowheads="1"/>
          </p:cNvSpPr>
          <p:nvPr>
            <p:ph type="sldNum" sz="quarter" idx="12"/>
          </p:nvPr>
        </p:nvSpPr>
        <p:spPr>
          <a:xfrm>
            <a:off x="9525" y="6359525"/>
            <a:ext cx="587375" cy="488950"/>
          </a:xfrm>
        </p:spPr>
        <p:txBody>
          <a:bodyPr anchorCtr="0"/>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123997275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5" name="Rectangle 9"/>
          <p:cNvSpPr>
            <a:spLocks noGrp="1" noChangeArrowheads="1"/>
          </p:cNvSpPr>
          <p:nvPr>
            <p:ph type="ftr" sz="quarter" idx="11"/>
          </p:nvPr>
        </p:nvSpPr>
        <p:spPr>
          <a:ln/>
        </p:spPr>
        <p:txBody>
          <a:bodyPr/>
          <a:lstStyle>
            <a:lvl1pPr>
              <a:defRPr/>
            </a:lvl1pPr>
          </a:lstStyle>
          <a:p>
            <a:endParaRPr lang="en-US" dirty="0"/>
          </a:p>
        </p:txBody>
      </p:sp>
      <p:sp>
        <p:nvSpPr>
          <p:cNvPr id="6"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382460546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5" name="Rectangle 9"/>
          <p:cNvSpPr>
            <a:spLocks noGrp="1" noChangeArrowheads="1"/>
          </p:cNvSpPr>
          <p:nvPr>
            <p:ph type="ftr" sz="quarter" idx="11"/>
          </p:nvPr>
        </p:nvSpPr>
        <p:spPr>
          <a:ln/>
        </p:spPr>
        <p:txBody>
          <a:bodyPr/>
          <a:lstStyle>
            <a:lvl1pPr>
              <a:defRPr/>
            </a:lvl1pPr>
          </a:lstStyle>
          <a:p>
            <a:endParaRPr lang="en-US" dirty="0"/>
          </a:p>
        </p:txBody>
      </p:sp>
      <p:sp>
        <p:nvSpPr>
          <p:cNvPr id="6"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416133403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5" name="Rectangle 9"/>
          <p:cNvSpPr>
            <a:spLocks noGrp="1" noChangeArrowheads="1"/>
          </p:cNvSpPr>
          <p:nvPr>
            <p:ph type="ftr" sz="quarter" idx="11"/>
          </p:nvPr>
        </p:nvSpPr>
        <p:spPr>
          <a:ln/>
        </p:spPr>
        <p:txBody>
          <a:bodyPr/>
          <a:lstStyle>
            <a:lvl1pPr>
              <a:defRPr/>
            </a:lvl1pPr>
          </a:lstStyle>
          <a:p>
            <a:endParaRPr lang="en-US" dirty="0"/>
          </a:p>
        </p:txBody>
      </p:sp>
      <p:sp>
        <p:nvSpPr>
          <p:cNvPr id="6"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243775641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5" name="Rectangle 9"/>
          <p:cNvSpPr>
            <a:spLocks noGrp="1" noChangeArrowheads="1"/>
          </p:cNvSpPr>
          <p:nvPr>
            <p:ph type="ftr" sz="quarter" idx="11"/>
          </p:nvPr>
        </p:nvSpPr>
        <p:spPr>
          <a:ln/>
        </p:spPr>
        <p:txBody>
          <a:bodyPr/>
          <a:lstStyle>
            <a:lvl1pPr>
              <a:defRPr/>
            </a:lvl1pPr>
          </a:lstStyle>
          <a:p>
            <a:endParaRPr lang="en-US" dirty="0"/>
          </a:p>
        </p:txBody>
      </p:sp>
      <p:sp>
        <p:nvSpPr>
          <p:cNvPr id="6"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148038075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6" name="Rectangle 9"/>
          <p:cNvSpPr>
            <a:spLocks noGrp="1" noChangeArrowheads="1"/>
          </p:cNvSpPr>
          <p:nvPr>
            <p:ph type="ftr" sz="quarter" idx="11"/>
          </p:nvPr>
        </p:nvSpPr>
        <p:spPr>
          <a:ln/>
        </p:spPr>
        <p:txBody>
          <a:bodyPr/>
          <a:lstStyle>
            <a:lvl1pPr>
              <a:defRPr/>
            </a:lvl1pPr>
          </a:lstStyle>
          <a:p>
            <a:endParaRPr lang="en-US" dirty="0"/>
          </a:p>
        </p:txBody>
      </p:sp>
      <p:sp>
        <p:nvSpPr>
          <p:cNvPr id="7"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328512943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8" name="Rectangle 9"/>
          <p:cNvSpPr>
            <a:spLocks noGrp="1" noChangeArrowheads="1"/>
          </p:cNvSpPr>
          <p:nvPr>
            <p:ph type="ftr" sz="quarter" idx="11"/>
          </p:nvPr>
        </p:nvSpPr>
        <p:spPr>
          <a:ln/>
        </p:spPr>
        <p:txBody>
          <a:bodyPr/>
          <a:lstStyle>
            <a:lvl1pPr>
              <a:defRPr/>
            </a:lvl1pPr>
          </a:lstStyle>
          <a:p>
            <a:endParaRPr lang="en-US" dirty="0"/>
          </a:p>
        </p:txBody>
      </p:sp>
      <p:sp>
        <p:nvSpPr>
          <p:cNvPr id="9"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210771550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4" name="Rectangle 9"/>
          <p:cNvSpPr>
            <a:spLocks noGrp="1" noChangeArrowheads="1"/>
          </p:cNvSpPr>
          <p:nvPr>
            <p:ph type="ftr" sz="quarter" idx="11"/>
          </p:nvPr>
        </p:nvSpPr>
        <p:spPr>
          <a:ln/>
        </p:spPr>
        <p:txBody>
          <a:bodyPr/>
          <a:lstStyle>
            <a:lvl1pPr>
              <a:defRPr/>
            </a:lvl1pPr>
          </a:lstStyle>
          <a:p>
            <a:endParaRPr lang="en-US" dirty="0"/>
          </a:p>
        </p:txBody>
      </p:sp>
      <p:sp>
        <p:nvSpPr>
          <p:cNvPr id="5"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49887709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3" name="Rectangle 9"/>
          <p:cNvSpPr>
            <a:spLocks noGrp="1" noChangeArrowheads="1"/>
          </p:cNvSpPr>
          <p:nvPr>
            <p:ph type="ftr" sz="quarter" idx="11"/>
          </p:nvPr>
        </p:nvSpPr>
        <p:spPr>
          <a:ln/>
        </p:spPr>
        <p:txBody>
          <a:bodyPr/>
          <a:lstStyle>
            <a:lvl1pPr>
              <a:defRPr/>
            </a:lvl1pPr>
          </a:lstStyle>
          <a:p>
            <a:endParaRPr lang="en-US" dirty="0"/>
          </a:p>
        </p:txBody>
      </p:sp>
      <p:sp>
        <p:nvSpPr>
          <p:cNvPr id="4"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295072250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6" name="Rectangle 9"/>
          <p:cNvSpPr>
            <a:spLocks noGrp="1" noChangeArrowheads="1"/>
          </p:cNvSpPr>
          <p:nvPr>
            <p:ph type="ftr" sz="quarter" idx="11"/>
          </p:nvPr>
        </p:nvSpPr>
        <p:spPr>
          <a:ln/>
        </p:spPr>
        <p:txBody>
          <a:bodyPr/>
          <a:lstStyle>
            <a:lvl1pPr>
              <a:defRPr/>
            </a:lvl1pPr>
          </a:lstStyle>
          <a:p>
            <a:endParaRPr lang="en-US" dirty="0"/>
          </a:p>
        </p:txBody>
      </p:sp>
      <p:sp>
        <p:nvSpPr>
          <p:cNvPr id="7"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71420417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fld id="{7853129E-140E-431F-87FB-455BC6654EBB}" type="datetimeFigureOut">
              <a:rPr lang="en-US" smtClean="0"/>
              <a:t>5/12/2019</a:t>
            </a:fld>
            <a:endParaRPr lang="en-US" dirty="0"/>
          </a:p>
        </p:txBody>
      </p:sp>
      <p:sp>
        <p:nvSpPr>
          <p:cNvPr id="6" name="Rectangle 9"/>
          <p:cNvSpPr>
            <a:spLocks noGrp="1" noChangeArrowheads="1"/>
          </p:cNvSpPr>
          <p:nvPr>
            <p:ph type="ftr" sz="quarter" idx="11"/>
          </p:nvPr>
        </p:nvSpPr>
        <p:spPr>
          <a:ln/>
        </p:spPr>
        <p:txBody>
          <a:bodyPr/>
          <a:lstStyle>
            <a:lvl1pPr>
              <a:defRPr/>
            </a:lvl1pPr>
          </a:lstStyle>
          <a:p>
            <a:endParaRPr lang="en-US" dirty="0"/>
          </a:p>
        </p:txBody>
      </p:sp>
      <p:sp>
        <p:nvSpPr>
          <p:cNvPr id="7" name="Rectangle 10"/>
          <p:cNvSpPr>
            <a:spLocks noGrp="1" noChangeArrowheads="1"/>
          </p:cNvSpPr>
          <p:nvPr>
            <p:ph type="sldNum" sz="quarter" idx="12"/>
          </p:nvPr>
        </p:nvSpPr>
        <p:spPr>
          <a:ln/>
        </p:spPr>
        <p:txBody>
          <a:bodyPr/>
          <a:lstStyle>
            <a:lvl1pPr>
              <a:defRPr/>
            </a:lvl1pPr>
          </a:lstStyle>
          <a:p>
            <a:fld id="{A9E22945-D458-4236-B75C-331E31238FA9}" type="slidenum">
              <a:rPr lang="en-US" smtClean="0"/>
              <a:t>‹#›</a:t>
            </a:fld>
            <a:endParaRPr lang="en-US" dirty="0"/>
          </a:p>
        </p:txBody>
      </p:sp>
    </p:spTree>
    <p:extLst>
      <p:ext uri="{BB962C8B-B14F-4D97-AF65-F5344CB8AC3E}">
        <p14:creationId xmlns:p14="http://schemas.microsoft.com/office/powerpoint/2010/main" val="128741155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3200400" cy="6858000"/>
            <a:chOff x="0" y="0"/>
            <a:chExt cx="2016" cy="4320"/>
          </a:xfrm>
        </p:grpSpPr>
        <p:sp>
          <p:nvSpPr>
            <p:cNvPr id="1036" name="Rectangle 3"/>
            <p:cNvSpPr>
              <a:spLocks noChangeArrowheads="1"/>
            </p:cNvSpPr>
            <p:nvPr/>
          </p:nvSpPr>
          <p:spPr bwMode="auto">
            <a:xfrm>
              <a:off x="0" y="0"/>
              <a:ext cx="480" cy="432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dirty="0"/>
            </a:p>
          </p:txBody>
        </p:sp>
        <p:sp>
          <p:nvSpPr>
            <p:cNvPr id="1037" name="Rectangle 4"/>
            <p:cNvSpPr>
              <a:spLocks noChangeArrowheads="1"/>
            </p:cNvSpPr>
            <p:nvPr/>
          </p:nvSpPr>
          <p:spPr bwMode="auto">
            <a:xfrm>
              <a:off x="432" y="0"/>
              <a:ext cx="1584" cy="6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dirty="0"/>
            </a:p>
          </p:txBody>
        </p:sp>
      </p:grpSp>
      <p:sp useBgFill="1">
        <p:nvSpPr>
          <p:cNvPr id="1027" name="AutoShape 5"/>
          <p:cNvSpPr>
            <a:spLocks noChangeArrowheads="1"/>
          </p:cNvSpPr>
          <p:nvPr/>
        </p:nvSpPr>
        <p:spPr bwMode="auto">
          <a:xfrm>
            <a:off x="762000" y="762000"/>
            <a:ext cx="5105400" cy="609600"/>
          </a:xfrm>
          <a:prstGeom prst="roundRect">
            <a:avLst>
              <a:gd name="adj" fmla="val 50000"/>
            </a:avLst>
          </a:prstGeom>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kumimoji="1" lang="en-US" altLang="en-US" dirty="0"/>
          </a:p>
        </p:txBody>
      </p:sp>
      <p:sp>
        <p:nvSpPr>
          <p:cNvPr id="1028" name="Rectangle 6"/>
          <p:cNvSpPr>
            <a:spLocks noGrp="1" noChangeArrowheads="1"/>
          </p:cNvSpPr>
          <p:nvPr>
            <p:ph type="title"/>
          </p:nvPr>
        </p:nvSpPr>
        <p:spPr bwMode="auto">
          <a:xfrm>
            <a:off x="914400" y="762000"/>
            <a:ext cx="8001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US" altLang="en-US" smtClean="0"/>
          </a:p>
        </p:txBody>
      </p:sp>
      <p:sp>
        <p:nvSpPr>
          <p:cNvPr id="1029" name="Rectangle 7"/>
          <p:cNvSpPr>
            <a:spLocks noGrp="1" noChangeArrowheads="1"/>
          </p:cNvSpPr>
          <p:nvPr>
            <p:ph type="body" idx="1"/>
          </p:nvPr>
        </p:nvSpPr>
        <p:spPr bwMode="auto">
          <a:xfrm>
            <a:off x="914400" y="2362200"/>
            <a:ext cx="800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4104"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1" hangingPunct="1">
              <a:defRPr sz="1400">
                <a:latin typeface="+mn-lt"/>
              </a:defRPr>
            </a:lvl1pPr>
          </a:lstStyle>
          <a:p>
            <a:fld id="{7853129E-140E-431F-87FB-455BC6654EBB}" type="datetimeFigureOut">
              <a:rPr lang="en-US" smtClean="0"/>
              <a:t>5/12/2019</a:t>
            </a:fld>
            <a:endParaRPr lang="en-US" dirty="0"/>
          </a:p>
        </p:txBody>
      </p:sp>
      <p:sp>
        <p:nvSpPr>
          <p:cNvPr id="4105"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eaLnBrk="1" hangingPunct="1">
              <a:defRPr sz="1400">
                <a:latin typeface="+mn-lt"/>
              </a:defRPr>
            </a:lvl1pPr>
          </a:lstStyle>
          <a:p>
            <a:endParaRPr lang="en-US" dirty="0"/>
          </a:p>
        </p:txBody>
      </p:sp>
      <p:sp>
        <p:nvSpPr>
          <p:cNvPr id="4106"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eaLnBrk="1" hangingPunct="1">
              <a:defRPr sz="2600" b="1">
                <a:solidFill>
                  <a:schemeClr val="bg1"/>
                </a:solidFill>
                <a:latin typeface="Arial" pitchFamily="34" charset="0"/>
              </a:defRPr>
            </a:lvl1pPr>
          </a:lstStyle>
          <a:p>
            <a:fld id="{A9E22945-D458-4236-B75C-331E31238FA9}" type="slidenum">
              <a:rPr lang="en-US" smtClean="0"/>
              <a:t>‹#›</a:t>
            </a:fld>
            <a:endParaRPr lang="en-US" dirty="0"/>
          </a:p>
        </p:txBody>
      </p:sp>
      <p:grpSp>
        <p:nvGrpSpPr>
          <p:cNvPr id="1033" name="Group 11"/>
          <p:cNvGrpSpPr>
            <a:grpSpLocks/>
          </p:cNvGrpSpPr>
          <p:nvPr/>
        </p:nvGrpSpPr>
        <p:grpSpPr bwMode="auto">
          <a:xfrm>
            <a:off x="228600" y="1981200"/>
            <a:ext cx="7391400" cy="319088"/>
            <a:chOff x="144" y="1248"/>
            <a:chExt cx="4656" cy="201"/>
          </a:xfrm>
        </p:grpSpPr>
        <p:sp>
          <p:nvSpPr>
            <p:cNvPr id="1034" name="AutoShape 12"/>
            <p:cNvSpPr>
              <a:spLocks noChangeArrowheads="1"/>
            </p:cNvSpPr>
            <p:nvPr/>
          </p:nvSpPr>
          <p:spPr bwMode="auto">
            <a:xfrm>
              <a:off x="384" y="1248"/>
              <a:ext cx="4416" cy="200"/>
            </a:xfrm>
            <a:prstGeom prst="roundRect">
              <a:avLst>
                <a:gd name="adj" fmla="val 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dirty="0"/>
            </a:p>
          </p:txBody>
        </p:sp>
        <p:sp>
          <p:nvSpPr>
            <p:cNvPr id="1035" name="AutoShape 13"/>
            <p:cNvSpPr>
              <a:spLocks noChangeArrowheads="1"/>
            </p:cNvSpPr>
            <p:nvPr/>
          </p:nvSpPr>
          <p:spPr bwMode="auto">
            <a:xfrm flipH="1">
              <a:off x="144" y="1248"/>
              <a:ext cx="248" cy="201"/>
            </a:xfrm>
            <a:prstGeom prst="flowChartDelay">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304800" y="3124200"/>
            <a:ext cx="3657600" cy="3346450"/>
          </a:xfrm>
        </p:spPr>
        <p:txBody>
          <a:bodyPr>
            <a:noAutofit/>
          </a:bodyPr>
          <a:lstStyle/>
          <a:p>
            <a:pPr algn="ctr"/>
            <a:r>
              <a:rPr lang="en-US" sz="4400" b="1" i="1" dirty="0">
                <a:solidFill>
                  <a:schemeClr val="tx1"/>
                </a:solidFill>
                <a:effectLst>
                  <a:outerShdw blurRad="50800" dist="38100" dir="2700000" algn="tl" rotWithShape="0">
                    <a:prstClr val="black">
                      <a:alpha val="40000"/>
                    </a:prstClr>
                  </a:outerShdw>
                </a:effectLst>
              </a:rPr>
              <a:t>Making the Learning Process Work for You</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990600"/>
            <a:ext cx="3600714" cy="4690404"/>
          </a:xfrm>
          <a:prstGeom prst="rect">
            <a:avLst/>
          </a:prstGeom>
        </p:spPr>
      </p:pic>
      <p:sp>
        <p:nvSpPr>
          <p:cNvPr id="7" name="Title 1"/>
          <p:cNvSpPr>
            <a:spLocks noGrp="1"/>
          </p:cNvSpPr>
          <p:nvPr>
            <p:ph type="ctrTitle" sz="quarter"/>
          </p:nvPr>
        </p:nvSpPr>
        <p:spPr/>
        <p:txBody>
          <a:bodyPr/>
          <a:lstStyle/>
          <a:p>
            <a:pPr algn="l"/>
            <a:r>
              <a:rPr lang="en-US" sz="6000" dirty="0" smtClean="0"/>
              <a:t>Chapter 5</a:t>
            </a:r>
            <a:endParaRPr lang="en-US" sz="6000" dirty="0"/>
          </a:p>
        </p:txBody>
      </p:sp>
    </p:spTree>
    <p:extLst>
      <p:ext uri="{BB962C8B-B14F-4D97-AF65-F5344CB8AC3E}">
        <p14:creationId xmlns:p14="http://schemas.microsoft.com/office/powerpoint/2010/main" val="1639493782"/>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Organizing Your Learning Process</a:t>
            </a:r>
          </a:p>
        </p:txBody>
      </p:sp>
      <p:sp>
        <p:nvSpPr>
          <p:cNvPr id="3" name="Content Placeholder 2"/>
          <p:cNvSpPr>
            <a:spLocks noGrp="1"/>
          </p:cNvSpPr>
          <p:nvPr>
            <p:ph idx="1"/>
          </p:nvPr>
        </p:nvSpPr>
        <p:spPr/>
        <p:txBody>
          <a:bodyPr/>
          <a:lstStyle/>
          <a:p>
            <a:r>
              <a:rPr lang="en-US" dirty="0" smtClean="0"/>
              <a:t>Master each Level</a:t>
            </a:r>
            <a:endParaRPr lang="en-US" dirty="0"/>
          </a:p>
          <a:p>
            <a:r>
              <a:rPr lang="en-US" dirty="0" smtClean="0"/>
              <a:t>Procrastination</a:t>
            </a:r>
            <a:endParaRPr lang="en-US" dirty="0"/>
          </a:p>
          <a:p>
            <a:r>
              <a:rPr lang="en-US" dirty="0"/>
              <a:t>Mastering the material</a:t>
            </a:r>
          </a:p>
          <a:p>
            <a:r>
              <a:rPr lang="en-US" dirty="0"/>
              <a:t>Learn to manage your time</a:t>
            </a:r>
          </a:p>
          <a:p>
            <a:r>
              <a:rPr lang="en-US" dirty="0"/>
              <a:t>Priority management</a:t>
            </a:r>
          </a:p>
          <a:p>
            <a:endParaRPr lang="en-US" dirty="0"/>
          </a:p>
        </p:txBody>
      </p:sp>
    </p:spTree>
    <p:extLst>
      <p:ext uri="{BB962C8B-B14F-4D97-AF65-F5344CB8AC3E}">
        <p14:creationId xmlns:p14="http://schemas.microsoft.com/office/powerpoint/2010/main" val="38225139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Each Level</a:t>
            </a:r>
            <a:endParaRPr lang="en-US" dirty="0"/>
          </a:p>
        </p:txBody>
      </p:sp>
      <p:sp>
        <p:nvSpPr>
          <p:cNvPr id="3" name="Content Placeholder 2"/>
          <p:cNvSpPr>
            <a:spLocks noGrp="1"/>
          </p:cNvSpPr>
          <p:nvPr>
            <p:ph idx="1"/>
          </p:nvPr>
        </p:nvSpPr>
        <p:spPr/>
        <p:txBody>
          <a:bodyPr/>
          <a:lstStyle/>
          <a:p>
            <a:pPr marL="0" indent="0">
              <a:buNone/>
            </a:pPr>
            <a:r>
              <a:rPr lang="en-US" i="1" dirty="0"/>
              <a:t>Don’t allow the next class session in a course to come without having mastered the material presented in the previous class session.</a:t>
            </a:r>
          </a:p>
          <a:p>
            <a:pPr marL="0" indent="0">
              <a:buNone/>
            </a:pPr>
            <a:endParaRPr lang="en-US" sz="1600" i="1" dirty="0"/>
          </a:p>
          <a:p>
            <a:pPr marL="0" indent="0">
              <a:buNone/>
            </a:pPr>
            <a:r>
              <a:rPr lang="en-US" sz="2400" u="sng" dirty="0"/>
              <a:t>Note:</a:t>
            </a:r>
            <a:r>
              <a:rPr lang="en-US" sz="2400" dirty="0"/>
              <a:t> This is perhaps the </a:t>
            </a:r>
            <a:r>
              <a:rPr lang="en-US" sz="2400" dirty="0" smtClean="0"/>
              <a:t>single most </a:t>
            </a:r>
            <a:r>
              <a:rPr lang="en-US" sz="2400" dirty="0"/>
              <a:t>powerful </a:t>
            </a:r>
            <a:r>
              <a:rPr lang="en-US" sz="2400" dirty="0" smtClean="0"/>
              <a:t>academic success strategy!</a:t>
            </a:r>
            <a:endParaRPr lang="en-US" sz="2400" dirty="0"/>
          </a:p>
          <a:p>
            <a:pPr marL="0" indent="0">
              <a:buNone/>
            </a:pPr>
            <a:endParaRPr lang="en-US" dirty="0"/>
          </a:p>
        </p:txBody>
      </p:sp>
    </p:spTree>
    <p:extLst>
      <p:ext uri="{BB962C8B-B14F-4D97-AF65-F5344CB8AC3E}">
        <p14:creationId xmlns:p14="http://schemas.microsoft.com/office/powerpoint/2010/main" val="402531985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Procrastination</a:t>
            </a:r>
          </a:p>
        </p:txBody>
      </p:sp>
      <p:sp>
        <p:nvSpPr>
          <p:cNvPr id="3" name="Content Placeholder 2"/>
          <p:cNvSpPr>
            <a:spLocks noGrp="1"/>
          </p:cNvSpPr>
          <p:nvPr>
            <p:ph idx="1"/>
          </p:nvPr>
        </p:nvSpPr>
        <p:spPr>
          <a:xfrm>
            <a:off x="914400" y="2362200"/>
            <a:ext cx="8001000" cy="4343400"/>
          </a:xfrm>
        </p:spPr>
        <p:txBody>
          <a:bodyPr/>
          <a:lstStyle/>
          <a:p>
            <a:pPr marL="0" indent="0">
              <a:lnSpc>
                <a:spcPct val="90000"/>
              </a:lnSpc>
              <a:buNone/>
            </a:pPr>
            <a:r>
              <a:rPr lang="en-US" b="1" i="1" dirty="0"/>
              <a:t>Procrastination</a:t>
            </a:r>
            <a:r>
              <a:rPr lang="en-US" dirty="0"/>
              <a:t> – “Choosing to put off something we know we should be doing and instead do something we know we shouldn’t be doing.”</a:t>
            </a:r>
          </a:p>
          <a:p>
            <a:pPr>
              <a:lnSpc>
                <a:spcPct val="90000"/>
              </a:lnSpc>
              <a:buNone/>
            </a:pPr>
            <a:endParaRPr lang="en-US" sz="1400" dirty="0"/>
          </a:p>
          <a:p>
            <a:pPr>
              <a:lnSpc>
                <a:spcPct val="90000"/>
              </a:lnSpc>
              <a:buNone/>
            </a:pPr>
            <a:r>
              <a:rPr lang="en-US" sz="3200" dirty="0"/>
              <a:t>   </a:t>
            </a:r>
            <a:r>
              <a:rPr lang="en-US" sz="3200" u="sng" dirty="0"/>
              <a:t>Reasons for procrastination</a:t>
            </a:r>
          </a:p>
          <a:p>
            <a:pPr>
              <a:lnSpc>
                <a:spcPct val="90000"/>
              </a:lnSpc>
              <a:buNone/>
            </a:pPr>
            <a:r>
              <a:rPr lang="en-US" dirty="0"/>
              <a:t>       Fear of failure</a:t>
            </a:r>
          </a:p>
          <a:p>
            <a:pPr>
              <a:lnSpc>
                <a:spcPct val="90000"/>
              </a:lnSpc>
              <a:buNone/>
            </a:pPr>
            <a:r>
              <a:rPr lang="en-US" dirty="0"/>
              <a:t>       Fear of success</a:t>
            </a:r>
          </a:p>
          <a:p>
            <a:pPr>
              <a:lnSpc>
                <a:spcPct val="90000"/>
              </a:lnSpc>
              <a:buNone/>
            </a:pPr>
            <a:r>
              <a:rPr lang="en-US" dirty="0"/>
              <a:t>       Low tolerance for unpleasant tasks</a:t>
            </a:r>
          </a:p>
          <a:p>
            <a:pPr>
              <a:lnSpc>
                <a:spcPct val="90000"/>
              </a:lnSpc>
              <a:buNone/>
            </a:pPr>
            <a:r>
              <a:rPr lang="en-US" dirty="0"/>
              <a:t>       Disorganized</a:t>
            </a:r>
          </a:p>
          <a:p>
            <a:pPr marL="0" indent="0">
              <a:buNone/>
            </a:pPr>
            <a:endParaRPr lang="en-US" dirty="0"/>
          </a:p>
        </p:txBody>
      </p:sp>
    </p:spTree>
    <p:extLst>
      <p:ext uri="{BB962C8B-B14F-4D97-AF65-F5344CB8AC3E}">
        <p14:creationId xmlns:p14="http://schemas.microsoft.com/office/powerpoint/2010/main" val="378020566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Mastering the Material</a:t>
            </a:r>
          </a:p>
        </p:txBody>
      </p:sp>
      <p:sp>
        <p:nvSpPr>
          <p:cNvPr id="3" name="Content Placeholder 2"/>
          <p:cNvSpPr>
            <a:spLocks noGrp="1"/>
          </p:cNvSpPr>
          <p:nvPr>
            <p:ph idx="1"/>
          </p:nvPr>
        </p:nvSpPr>
        <p:spPr/>
        <p:txBody>
          <a:bodyPr/>
          <a:lstStyle/>
          <a:p>
            <a:r>
              <a:rPr lang="en-US" dirty="0"/>
              <a:t>Learn from your lecture notes</a:t>
            </a:r>
          </a:p>
          <a:p>
            <a:endParaRPr lang="en-US" dirty="0" smtClean="0"/>
          </a:p>
          <a:p>
            <a:r>
              <a:rPr lang="en-US" dirty="0" smtClean="0"/>
              <a:t>Reread </a:t>
            </a:r>
            <a:r>
              <a:rPr lang="en-US" dirty="0"/>
              <a:t>the </a:t>
            </a:r>
            <a:r>
              <a:rPr lang="en-US" dirty="0" smtClean="0"/>
              <a:t>text</a:t>
            </a:r>
          </a:p>
          <a:p>
            <a:endParaRPr lang="en-US" dirty="0"/>
          </a:p>
          <a:p>
            <a:endParaRPr lang="en-US" dirty="0" smtClean="0"/>
          </a:p>
          <a:p>
            <a:endParaRPr lang="en-US" dirty="0"/>
          </a:p>
          <a:p>
            <a:endParaRPr lang="en-US" dirty="0"/>
          </a:p>
          <a:p>
            <a:r>
              <a:rPr lang="en-US" dirty="0" smtClean="0"/>
              <a:t>Solve </a:t>
            </a:r>
            <a:r>
              <a:rPr lang="en-US" dirty="0"/>
              <a:t>problems</a:t>
            </a:r>
          </a:p>
          <a:p>
            <a:endParaRPr lang="en-US"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2050" y="3930650"/>
            <a:ext cx="3529697"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774681" y="2409825"/>
            <a:ext cx="2988319" cy="2215991"/>
          </a:xfrm>
          <a:prstGeom prst="rect">
            <a:avLst/>
          </a:prstGeom>
          <a:noFill/>
        </p:spPr>
        <p:txBody>
          <a:bodyPr wrap="none" rtlCol="0">
            <a:spAutoFit/>
          </a:bodyPr>
          <a:lstStyle/>
          <a:p>
            <a:pPr marL="914400" lvl="1" indent="-457200">
              <a:buSzPct val="100000"/>
              <a:buFont typeface="+mj-lt"/>
              <a:buAutoNum type="arabicPeriod"/>
            </a:pPr>
            <a:r>
              <a:rPr lang="en-US" sz="2000" dirty="0"/>
              <a:t>Study annotate</a:t>
            </a:r>
          </a:p>
          <a:p>
            <a:pPr marL="914400" lvl="1" indent="-457200">
              <a:buSzPct val="100000"/>
              <a:buFont typeface="+mj-lt"/>
              <a:buAutoNum type="arabicPeriod"/>
            </a:pPr>
            <a:r>
              <a:rPr lang="en-US" sz="2000" dirty="0"/>
              <a:t>Question/reduce</a:t>
            </a:r>
          </a:p>
          <a:p>
            <a:pPr marL="914400" lvl="1" indent="-457200">
              <a:buSzPct val="100000"/>
              <a:buFont typeface="+mj-lt"/>
              <a:buAutoNum type="arabicPeriod"/>
            </a:pPr>
            <a:r>
              <a:rPr lang="en-US" sz="2000" dirty="0"/>
              <a:t>Summarize</a:t>
            </a:r>
          </a:p>
          <a:p>
            <a:pPr marL="914400" lvl="1" indent="-457200">
              <a:buSzPct val="100000"/>
              <a:buFont typeface="+mj-lt"/>
              <a:buAutoNum type="arabicPeriod"/>
            </a:pPr>
            <a:r>
              <a:rPr lang="en-US" sz="2000" dirty="0"/>
              <a:t>Recite</a:t>
            </a:r>
          </a:p>
          <a:p>
            <a:pPr marL="914400" lvl="1" indent="-457200">
              <a:buSzPct val="100000"/>
              <a:buFont typeface="+mj-lt"/>
              <a:buAutoNum type="arabicPeriod"/>
            </a:pPr>
            <a:r>
              <a:rPr lang="en-US" sz="2000" dirty="0"/>
              <a:t>Reflect</a:t>
            </a:r>
          </a:p>
          <a:p>
            <a:pPr marL="914400" lvl="1" indent="-457200">
              <a:buSzPct val="100000"/>
              <a:buFont typeface="+mj-lt"/>
              <a:buAutoNum type="arabicPeriod"/>
            </a:pPr>
            <a:r>
              <a:rPr lang="en-US" sz="2000" dirty="0"/>
              <a:t>Review</a:t>
            </a:r>
          </a:p>
          <a:p>
            <a:endParaRPr lang="en-US" dirty="0"/>
          </a:p>
        </p:txBody>
      </p:sp>
    </p:spTree>
    <p:extLst>
      <p:ext uri="{BB962C8B-B14F-4D97-AF65-F5344CB8AC3E}">
        <p14:creationId xmlns:p14="http://schemas.microsoft.com/office/powerpoint/2010/main" val="216157116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Desirable Difficulty</a:t>
            </a:r>
            <a:endParaRPr lang="en-US" dirty="0"/>
          </a:p>
        </p:txBody>
      </p:sp>
      <p:sp>
        <p:nvSpPr>
          <p:cNvPr id="3" name="Content Placeholder 2"/>
          <p:cNvSpPr>
            <a:spLocks noGrp="1"/>
          </p:cNvSpPr>
          <p:nvPr>
            <p:ph idx="1"/>
          </p:nvPr>
        </p:nvSpPr>
        <p:spPr/>
        <p:txBody>
          <a:bodyPr/>
          <a:lstStyle/>
          <a:p>
            <a:r>
              <a:rPr lang="en-US" dirty="0" smtClean="0"/>
              <a:t>You learn more from a task for which you had to put in some effort</a:t>
            </a:r>
          </a:p>
          <a:p>
            <a:r>
              <a:rPr lang="en-US" dirty="0" smtClean="0"/>
              <a:t>Right amount of difficulty (desirable difficulty) will result in improved long-term retention of the material studied</a:t>
            </a:r>
          </a:p>
          <a:p>
            <a:pPr>
              <a:buFont typeface="Wingdings" panose="05000000000000000000" pitchFamily="2" charset="2"/>
              <a:buChar char="Ø"/>
            </a:pPr>
            <a:r>
              <a:rPr lang="en-US" dirty="0" smtClean="0"/>
              <a:t>Seek out practice problems which require a certain amount of “struggling”</a:t>
            </a:r>
          </a:p>
          <a:p>
            <a:pPr>
              <a:buFont typeface="Wingdings" panose="05000000000000000000" pitchFamily="2" charset="2"/>
              <a:buChar char="Ø"/>
            </a:pPr>
            <a:r>
              <a:rPr lang="en-US" dirty="0" smtClean="0"/>
              <a:t>Avoid doing only easy problems, they are easy because you already mastered the material </a:t>
            </a:r>
            <a:endParaRPr lang="en-US" dirty="0"/>
          </a:p>
        </p:txBody>
      </p:sp>
    </p:spTree>
    <p:extLst>
      <p:ext uri="{BB962C8B-B14F-4D97-AF65-F5344CB8AC3E}">
        <p14:creationId xmlns:p14="http://schemas.microsoft.com/office/powerpoint/2010/main" val="2610080208"/>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 to Manage Your Time</a:t>
            </a:r>
          </a:p>
        </p:txBody>
      </p:sp>
      <p:sp>
        <p:nvSpPr>
          <p:cNvPr id="3" name="Content Placeholder 2"/>
          <p:cNvSpPr>
            <a:spLocks noGrp="1"/>
          </p:cNvSpPr>
          <p:nvPr>
            <p:ph idx="1"/>
          </p:nvPr>
        </p:nvSpPr>
        <p:spPr>
          <a:xfrm>
            <a:off x="914400" y="2362200"/>
            <a:ext cx="4953000" cy="3733800"/>
          </a:xfrm>
        </p:spPr>
        <p:txBody>
          <a:bodyPr/>
          <a:lstStyle/>
          <a:p>
            <a:r>
              <a:rPr lang="en-US" dirty="0"/>
              <a:t>Place a high value on your </a:t>
            </a:r>
            <a:r>
              <a:rPr lang="en-US" dirty="0" smtClean="0"/>
              <a:t>time</a:t>
            </a:r>
          </a:p>
          <a:p>
            <a:endParaRPr lang="en-US" dirty="0"/>
          </a:p>
          <a:p>
            <a:r>
              <a:rPr lang="en-US" dirty="0"/>
              <a:t>Schedule your </a:t>
            </a:r>
            <a:r>
              <a:rPr lang="en-US" dirty="0" smtClean="0"/>
              <a:t>time</a:t>
            </a:r>
          </a:p>
          <a:p>
            <a:endParaRPr lang="en-US" dirty="0"/>
          </a:p>
          <a:p>
            <a:r>
              <a:rPr lang="en-US" dirty="0"/>
              <a:t>Make a serious commitment to your study time</a:t>
            </a:r>
          </a:p>
          <a:p>
            <a:endParaRPr lang="en-US" dirty="0"/>
          </a:p>
        </p:txBody>
      </p:sp>
      <p:pic>
        <p:nvPicPr>
          <p:cNvPr id="4" name="Picture 3" descr="Chapter 5 - Graphic 5.jpg"/>
          <p:cNvPicPr>
            <a:picLocks noChangeAspect="1"/>
          </p:cNvPicPr>
          <p:nvPr/>
        </p:nvPicPr>
        <p:blipFill>
          <a:blip r:embed="rId2" cstate="print"/>
          <a:stretch>
            <a:fillRect/>
          </a:stretch>
        </p:blipFill>
        <p:spPr>
          <a:xfrm>
            <a:off x="5791200" y="2667000"/>
            <a:ext cx="3023547" cy="3931920"/>
          </a:xfrm>
          <a:prstGeom prst="rect">
            <a:avLst/>
          </a:prstGeom>
        </p:spPr>
      </p:pic>
    </p:spTree>
    <p:extLst>
      <p:ext uri="{BB962C8B-B14F-4D97-AF65-F5344CB8AC3E}">
        <p14:creationId xmlns:p14="http://schemas.microsoft.com/office/powerpoint/2010/main" val="2363688012"/>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Scheduling </a:t>
            </a:r>
            <a:br>
              <a:rPr lang="en-US" dirty="0"/>
            </a:br>
            <a:r>
              <a:rPr lang="en-US" dirty="0"/>
              <a:t>Your Study Time</a:t>
            </a:r>
          </a:p>
        </p:txBody>
      </p:sp>
      <p:sp>
        <p:nvSpPr>
          <p:cNvPr id="3" name="Content Placeholder 2"/>
          <p:cNvSpPr>
            <a:spLocks noGrp="1"/>
          </p:cNvSpPr>
          <p:nvPr>
            <p:ph idx="1"/>
          </p:nvPr>
        </p:nvSpPr>
        <p:spPr/>
        <p:txBody>
          <a:bodyPr/>
          <a:lstStyle/>
          <a:p>
            <a:r>
              <a:rPr lang="en-US" dirty="0"/>
              <a:t>See if you are overextended</a:t>
            </a:r>
          </a:p>
          <a:p>
            <a:r>
              <a:rPr lang="en-US" dirty="0"/>
              <a:t>More likely to keep up in your classes</a:t>
            </a:r>
          </a:p>
          <a:p>
            <a:r>
              <a:rPr lang="en-US" dirty="0"/>
              <a:t>Provide feedback as to how much you are studying</a:t>
            </a:r>
          </a:p>
          <a:p>
            <a:r>
              <a:rPr lang="en-US" dirty="0"/>
              <a:t>You’ll learn what you can do and can’t do</a:t>
            </a:r>
          </a:p>
          <a:p>
            <a:r>
              <a:rPr lang="en-US" dirty="0"/>
              <a:t>You’ll feel that you have more time</a:t>
            </a:r>
          </a:p>
          <a:p>
            <a:r>
              <a:rPr lang="en-US" dirty="0"/>
              <a:t>You’ll feel much less stressed-out over school</a:t>
            </a:r>
          </a:p>
          <a:p>
            <a:endParaRPr lang="en-US" dirty="0"/>
          </a:p>
        </p:txBody>
      </p:sp>
    </p:spTree>
    <p:extLst>
      <p:ext uri="{BB962C8B-B14F-4D97-AF65-F5344CB8AC3E}">
        <p14:creationId xmlns:p14="http://schemas.microsoft.com/office/powerpoint/2010/main" val="49940849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Hours Should You Study?</a:t>
            </a:r>
          </a:p>
        </p:txBody>
      </p:sp>
      <p:sp>
        <p:nvSpPr>
          <p:cNvPr id="3" name="Content Placeholder 2"/>
          <p:cNvSpPr>
            <a:spLocks noGrp="1"/>
          </p:cNvSpPr>
          <p:nvPr>
            <p:ph idx="1"/>
          </p:nvPr>
        </p:nvSpPr>
        <p:spPr/>
        <p:txBody>
          <a:bodyPr/>
          <a:lstStyle/>
          <a:p>
            <a:r>
              <a:rPr lang="en-US" dirty="0"/>
              <a:t>How difficult is the course?</a:t>
            </a:r>
          </a:p>
          <a:p>
            <a:r>
              <a:rPr lang="en-US" dirty="0"/>
              <a:t>How good a student are you?</a:t>
            </a:r>
          </a:p>
          <a:p>
            <a:r>
              <a:rPr lang="en-US" dirty="0"/>
              <a:t>How well prepared are you for the course?</a:t>
            </a:r>
          </a:p>
          <a:p>
            <a:r>
              <a:rPr lang="en-US" dirty="0"/>
              <a:t>What grade do you want to receive?</a:t>
            </a:r>
          </a:p>
          <a:p>
            <a:endParaRPr lang="en-US" dirty="0"/>
          </a:p>
        </p:txBody>
      </p:sp>
    </p:spTree>
    <p:extLst>
      <p:ext uri="{BB962C8B-B14F-4D97-AF65-F5344CB8AC3E}">
        <p14:creationId xmlns:p14="http://schemas.microsoft.com/office/powerpoint/2010/main" val="3110565416"/>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Up Your Weekly Schedule</a:t>
            </a:r>
          </a:p>
        </p:txBody>
      </p:sp>
      <p:sp>
        <p:nvSpPr>
          <p:cNvPr id="3" name="Content Placeholder 2"/>
          <p:cNvSpPr>
            <a:spLocks noGrp="1"/>
          </p:cNvSpPr>
          <p:nvPr>
            <p:ph idx="1"/>
          </p:nvPr>
        </p:nvSpPr>
        <p:spPr>
          <a:xfrm>
            <a:off x="914400" y="2362200"/>
            <a:ext cx="8001000" cy="4343400"/>
          </a:xfrm>
        </p:spPr>
        <p:txBody>
          <a:bodyPr>
            <a:normAutofit fontScale="92500" lnSpcReduction="10000"/>
          </a:bodyPr>
          <a:lstStyle/>
          <a:p>
            <a:r>
              <a:rPr lang="en-US" dirty="0"/>
              <a:t>Block out all of your commitments (classes, meetings, part-time work, time to get to and from school, time for meals, </a:t>
            </a:r>
            <a:r>
              <a:rPr lang="en-US" dirty="0" smtClean="0"/>
              <a:t>etc.)</a:t>
            </a:r>
            <a:endParaRPr lang="en-US" dirty="0"/>
          </a:p>
          <a:p>
            <a:r>
              <a:rPr lang="en-US" dirty="0"/>
              <a:t>Remainder of time is available for one of two purposes – 1) study; or 2) recreation</a:t>
            </a:r>
          </a:p>
          <a:p>
            <a:r>
              <a:rPr lang="en-US" dirty="0"/>
              <a:t>Schedule your study time to avoid wasting time answering </a:t>
            </a:r>
            <a:r>
              <a:rPr lang="en-US" dirty="0" smtClean="0"/>
              <a:t>these three questions over and over again:</a:t>
            </a:r>
          </a:p>
          <a:p>
            <a:pPr lvl="1"/>
            <a:r>
              <a:rPr lang="en-US" dirty="0" smtClean="0"/>
              <a:t>Should </a:t>
            </a:r>
            <a:r>
              <a:rPr lang="en-US" dirty="0"/>
              <a:t>I study now or later</a:t>
            </a:r>
            <a:r>
              <a:rPr lang="en-US" dirty="0" smtClean="0"/>
              <a:t>?</a:t>
            </a:r>
          </a:p>
          <a:p>
            <a:pPr lvl="1"/>
            <a:r>
              <a:rPr lang="en-US" dirty="0" smtClean="0"/>
              <a:t>Where </a:t>
            </a:r>
            <a:r>
              <a:rPr lang="en-US" dirty="0"/>
              <a:t>should I </a:t>
            </a:r>
            <a:r>
              <a:rPr lang="en-US" dirty="0" smtClean="0"/>
              <a:t>study?</a:t>
            </a:r>
          </a:p>
          <a:p>
            <a:pPr lvl="1"/>
            <a:r>
              <a:rPr lang="en-US" dirty="0" smtClean="0"/>
              <a:t>What </a:t>
            </a:r>
            <a:r>
              <a:rPr lang="en-US" dirty="0"/>
              <a:t>subject should I study?</a:t>
            </a:r>
          </a:p>
          <a:p>
            <a:endParaRPr lang="en-US" dirty="0"/>
          </a:p>
        </p:txBody>
      </p:sp>
    </p:spTree>
    <p:extLst>
      <p:ext uri="{BB962C8B-B14F-4D97-AF65-F5344CB8AC3E}">
        <p14:creationId xmlns:p14="http://schemas.microsoft.com/office/powerpoint/2010/main" val="591771419"/>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Serious Commitment to Your Study Time</a:t>
            </a:r>
            <a:endParaRPr lang="en-US" dirty="0"/>
          </a:p>
        </p:txBody>
      </p:sp>
      <p:sp>
        <p:nvSpPr>
          <p:cNvPr id="3" name="Content Placeholder 2"/>
          <p:cNvSpPr>
            <a:spLocks noGrp="1"/>
          </p:cNvSpPr>
          <p:nvPr>
            <p:ph idx="1"/>
          </p:nvPr>
        </p:nvSpPr>
        <p:spPr/>
        <p:txBody>
          <a:bodyPr/>
          <a:lstStyle/>
          <a:p>
            <a:r>
              <a:rPr lang="en-US" dirty="0" smtClean="0"/>
              <a:t>Your scheduled study time is non-negotiable</a:t>
            </a:r>
          </a:p>
          <a:p>
            <a:r>
              <a:rPr lang="en-US" dirty="0" smtClean="0"/>
              <a:t>Follow through with your schedule will:</a:t>
            </a:r>
          </a:p>
          <a:p>
            <a:pPr lvl="1"/>
            <a:r>
              <a:rPr lang="en-US" dirty="0" smtClean="0"/>
              <a:t>Make you feel you actually have more time</a:t>
            </a:r>
          </a:p>
          <a:p>
            <a:pPr lvl="1"/>
            <a:r>
              <a:rPr lang="en-US" dirty="0" smtClean="0"/>
              <a:t>Reduce your stress level</a:t>
            </a:r>
          </a:p>
          <a:p>
            <a:pPr lvl="1"/>
            <a:r>
              <a:rPr lang="en-US" dirty="0" smtClean="0"/>
              <a:t>Improve your academic performance</a:t>
            </a:r>
          </a:p>
          <a:p>
            <a:pPr lvl="1"/>
            <a:endParaRPr lang="en-US" dirty="0" smtClean="0"/>
          </a:p>
          <a:p>
            <a:pPr lvl="1"/>
            <a:endParaRPr lang="en-US" dirty="0"/>
          </a:p>
        </p:txBody>
      </p:sp>
    </p:spTree>
    <p:extLst>
      <p:ext uri="{BB962C8B-B14F-4D97-AF65-F5344CB8AC3E}">
        <p14:creationId xmlns:p14="http://schemas.microsoft.com/office/powerpoint/2010/main" val="127572959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Overview</a:t>
            </a:r>
            <a:endParaRPr lang="en-US" dirty="0"/>
          </a:p>
        </p:txBody>
      </p:sp>
      <p:sp>
        <p:nvSpPr>
          <p:cNvPr id="3" name="Content Placeholder 2"/>
          <p:cNvSpPr>
            <a:spLocks noGrp="1"/>
          </p:cNvSpPr>
          <p:nvPr>
            <p:ph idx="1"/>
          </p:nvPr>
        </p:nvSpPr>
        <p:spPr/>
        <p:txBody>
          <a:bodyPr/>
          <a:lstStyle/>
          <a:p>
            <a:r>
              <a:rPr lang="en-US" dirty="0"/>
              <a:t>Skills for learning</a:t>
            </a:r>
          </a:p>
          <a:p>
            <a:pPr lvl="1"/>
            <a:r>
              <a:rPr lang="en-US" dirty="0" smtClean="0"/>
              <a:t>Reading </a:t>
            </a:r>
            <a:r>
              <a:rPr lang="en-US" dirty="0"/>
              <a:t>for comprehension</a:t>
            </a:r>
          </a:p>
          <a:p>
            <a:pPr lvl="1"/>
            <a:r>
              <a:rPr lang="en-US" dirty="0" smtClean="0"/>
              <a:t>Problem </a:t>
            </a:r>
            <a:r>
              <a:rPr lang="en-US" dirty="0"/>
              <a:t>solving</a:t>
            </a:r>
          </a:p>
          <a:p>
            <a:r>
              <a:rPr lang="en-US" dirty="0"/>
              <a:t>Organizing your learning process</a:t>
            </a:r>
          </a:p>
          <a:p>
            <a:r>
              <a:rPr lang="en-US" dirty="0"/>
              <a:t>Preparing for and taking tests</a:t>
            </a:r>
          </a:p>
          <a:p>
            <a:r>
              <a:rPr lang="en-US" dirty="0"/>
              <a:t>Making effective use of your peers</a:t>
            </a:r>
          </a:p>
          <a:p>
            <a:endParaRPr lang="en-US" dirty="0"/>
          </a:p>
        </p:txBody>
      </p:sp>
    </p:spTree>
    <p:extLst>
      <p:ext uri="{BB962C8B-B14F-4D97-AF65-F5344CB8AC3E}">
        <p14:creationId xmlns:p14="http://schemas.microsoft.com/office/powerpoint/2010/main" val="2575488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and Long Term Planning</a:t>
            </a:r>
            <a:endParaRPr lang="en-US" dirty="0"/>
          </a:p>
        </p:txBody>
      </p:sp>
      <p:sp>
        <p:nvSpPr>
          <p:cNvPr id="3" name="Content Placeholder 2"/>
          <p:cNvSpPr>
            <a:spLocks noGrp="1"/>
          </p:cNvSpPr>
          <p:nvPr>
            <p:ph idx="1"/>
          </p:nvPr>
        </p:nvSpPr>
        <p:spPr>
          <a:xfrm>
            <a:off x="914400" y="2362200"/>
            <a:ext cx="8001000" cy="4343400"/>
          </a:xfrm>
        </p:spPr>
        <p:txBody>
          <a:bodyPr>
            <a:normAutofit/>
          </a:bodyPr>
          <a:lstStyle/>
          <a:p>
            <a:r>
              <a:rPr lang="en-US" dirty="0" smtClean="0"/>
              <a:t>Use a “To Do List” for daily/weekly planning</a:t>
            </a:r>
          </a:p>
          <a:p>
            <a:pPr lvl="1"/>
            <a:r>
              <a:rPr lang="en-US" dirty="0" smtClean="0"/>
              <a:t>Each evening write down what needs to be done the next day</a:t>
            </a:r>
          </a:p>
          <a:p>
            <a:pPr lvl="1"/>
            <a:r>
              <a:rPr lang="en-US" dirty="0" smtClean="0"/>
              <a:t>Prioritize the items on your list from high to low priority</a:t>
            </a:r>
          </a:p>
          <a:p>
            <a:pPr lvl="1"/>
            <a:r>
              <a:rPr lang="en-US" dirty="0" smtClean="0"/>
              <a:t>Cross off items form your list as you complete them</a:t>
            </a:r>
          </a:p>
          <a:p>
            <a:r>
              <a:rPr lang="en-US" dirty="0" smtClean="0"/>
              <a:t>Use a long-term planner (paper based or electronically) to track:</a:t>
            </a:r>
          </a:p>
          <a:p>
            <a:pPr lvl="1"/>
            <a:r>
              <a:rPr lang="en-US" dirty="0" smtClean="0"/>
              <a:t>Long term commitments, important dates and deadlines, appointments etc.</a:t>
            </a:r>
          </a:p>
          <a:p>
            <a:endParaRPr lang="en-US" dirty="0"/>
          </a:p>
        </p:txBody>
      </p:sp>
    </p:spTree>
    <p:extLst>
      <p:ext uri="{BB962C8B-B14F-4D97-AF65-F5344CB8AC3E}">
        <p14:creationId xmlns:p14="http://schemas.microsoft.com/office/powerpoint/2010/main" val="2549196330"/>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a:t>
            </a:r>
            <a:r>
              <a:rPr lang="en-US" dirty="0" smtClean="0"/>
              <a:t>Management</a:t>
            </a:r>
            <a:endParaRPr lang="en-US" dirty="0"/>
          </a:p>
        </p:txBody>
      </p:sp>
      <p:sp>
        <p:nvSpPr>
          <p:cNvPr id="3" name="Content Placeholder 2"/>
          <p:cNvSpPr>
            <a:spLocks noGrp="1"/>
          </p:cNvSpPr>
          <p:nvPr>
            <p:ph idx="1"/>
          </p:nvPr>
        </p:nvSpPr>
        <p:spPr/>
        <p:txBody>
          <a:bodyPr/>
          <a:lstStyle/>
          <a:p>
            <a:r>
              <a:rPr lang="en-US" dirty="0"/>
              <a:t>Organize and execute around priorities</a:t>
            </a:r>
          </a:p>
          <a:p>
            <a:r>
              <a:rPr lang="en-US" dirty="0"/>
              <a:t>Two dimensions – Urgent and Important</a:t>
            </a:r>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657600"/>
            <a:ext cx="6096000" cy="2633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1444352"/>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a:t>
            </a:r>
            <a:br>
              <a:rPr lang="en-US" dirty="0" smtClean="0"/>
            </a:br>
            <a:r>
              <a:rPr lang="en-US" dirty="0" smtClean="0"/>
              <a:t>Management</a:t>
            </a:r>
            <a:endParaRPr lang="en-US" dirty="0"/>
          </a:p>
        </p:txBody>
      </p:sp>
      <p:sp>
        <p:nvSpPr>
          <p:cNvPr id="3" name="Content Placeholder 2"/>
          <p:cNvSpPr>
            <a:spLocks noGrp="1"/>
          </p:cNvSpPr>
          <p:nvPr>
            <p:ph idx="1"/>
          </p:nvPr>
        </p:nvSpPr>
        <p:spPr/>
        <p:txBody>
          <a:bodyPr/>
          <a:lstStyle/>
          <a:p>
            <a:r>
              <a:rPr lang="en-US" dirty="0"/>
              <a:t>Stay out of quadrants III and </a:t>
            </a:r>
            <a:r>
              <a:rPr lang="en-US" dirty="0" smtClean="0"/>
              <a:t>IV </a:t>
            </a:r>
            <a:r>
              <a:rPr lang="en-US" dirty="0" smtClean="0">
                <a:sym typeface="Wingdings" panose="05000000000000000000" pitchFamily="2" charset="2"/>
              </a:rPr>
              <a:t> </a:t>
            </a:r>
            <a:r>
              <a:rPr lang="en-US" dirty="0" smtClean="0"/>
              <a:t>it </a:t>
            </a:r>
            <a:r>
              <a:rPr lang="en-US" dirty="0"/>
              <a:t>is not important!</a:t>
            </a:r>
          </a:p>
          <a:p>
            <a:r>
              <a:rPr lang="en-US" dirty="0"/>
              <a:t>Quadrant I is crisis management. We can’t ignore urgent and important activities.</a:t>
            </a:r>
          </a:p>
          <a:p>
            <a:r>
              <a:rPr lang="en-US" dirty="0"/>
              <a:t>Quadrant II is were we want to operate but it requires to give up activities from III and IV.</a:t>
            </a:r>
          </a:p>
          <a:p>
            <a:pPr>
              <a:buFont typeface="Wingdings" panose="05000000000000000000" pitchFamily="2" charset="2"/>
              <a:buChar char="Ø"/>
            </a:pPr>
            <a:r>
              <a:rPr lang="en-US" dirty="0"/>
              <a:t>Choosing Quadrant II activities will reduce the need to always operate in the crisis management mode of Quadrant </a:t>
            </a:r>
            <a:r>
              <a:rPr lang="en-US" dirty="0" smtClean="0"/>
              <a:t>I</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1936" y="30804"/>
            <a:ext cx="4155863" cy="179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4385693"/>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Tests</a:t>
            </a:r>
          </a:p>
        </p:txBody>
      </p:sp>
      <p:sp>
        <p:nvSpPr>
          <p:cNvPr id="3" name="Content Placeholder 2"/>
          <p:cNvSpPr>
            <a:spLocks noGrp="1"/>
          </p:cNvSpPr>
          <p:nvPr>
            <p:ph idx="1"/>
          </p:nvPr>
        </p:nvSpPr>
        <p:spPr/>
        <p:txBody>
          <a:bodyPr/>
          <a:lstStyle/>
          <a:p>
            <a:r>
              <a:rPr lang="en-US" dirty="0"/>
              <a:t>Schedule time for review</a:t>
            </a:r>
          </a:p>
          <a:p>
            <a:r>
              <a:rPr lang="en-US" dirty="0"/>
              <a:t>“Scope out” tests</a:t>
            </a:r>
          </a:p>
          <a:p>
            <a:r>
              <a:rPr lang="en-US" dirty="0"/>
              <a:t>Practice under time pressure</a:t>
            </a:r>
          </a:p>
          <a:p>
            <a:r>
              <a:rPr lang="en-US" dirty="0"/>
              <a:t>Get a good night’s sleep</a:t>
            </a:r>
          </a:p>
          <a:p>
            <a:r>
              <a:rPr lang="en-US" dirty="0"/>
              <a:t>Make sure you have the right materials and tools</a:t>
            </a:r>
          </a:p>
          <a:p>
            <a:r>
              <a:rPr lang="en-US" dirty="0"/>
              <a:t>Arrive </a:t>
            </a:r>
            <a:r>
              <a:rPr lang="en-US" dirty="0" smtClean="0"/>
              <a:t>early</a:t>
            </a:r>
            <a:endParaRPr lang="en-US" dirty="0"/>
          </a:p>
        </p:txBody>
      </p:sp>
    </p:spTree>
    <p:extLst>
      <p:ext uri="{BB962C8B-B14F-4D97-AF65-F5344CB8AC3E}">
        <p14:creationId xmlns:p14="http://schemas.microsoft.com/office/powerpoint/2010/main" val="3952174041"/>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Test-Taking Strategies</a:t>
            </a:r>
          </a:p>
        </p:txBody>
      </p:sp>
      <p:sp>
        <p:nvSpPr>
          <p:cNvPr id="3" name="Content Placeholder 2"/>
          <p:cNvSpPr>
            <a:spLocks noGrp="1"/>
          </p:cNvSpPr>
          <p:nvPr>
            <p:ph idx="1"/>
          </p:nvPr>
        </p:nvSpPr>
        <p:spPr>
          <a:xfrm>
            <a:off x="914400" y="2362200"/>
            <a:ext cx="8001000" cy="4419600"/>
          </a:xfrm>
        </p:spPr>
        <p:txBody>
          <a:bodyPr>
            <a:normAutofit lnSpcReduction="10000"/>
          </a:bodyPr>
          <a:lstStyle/>
          <a:p>
            <a:r>
              <a:rPr lang="en-US" dirty="0" smtClean="0"/>
              <a:t>Read through the entire exam</a:t>
            </a:r>
          </a:p>
          <a:p>
            <a:r>
              <a:rPr lang="en-US" dirty="0" smtClean="0"/>
              <a:t>Work on problems from easiest to most difficult based on your feeling what is easiest/most difficult</a:t>
            </a:r>
          </a:p>
          <a:p>
            <a:pPr lvl="1"/>
            <a:r>
              <a:rPr lang="en-US" dirty="0" smtClean="0"/>
              <a:t>Spend time proportional to points available, 50 points on a 50 minutes exam </a:t>
            </a:r>
            <a:r>
              <a:rPr lang="en-US" dirty="0" smtClean="0">
                <a:sym typeface="Wingdings" panose="05000000000000000000" pitchFamily="2" charset="2"/>
              </a:rPr>
              <a:t> spend 1 minute per point, e.g. spent 10 minutes on a 10 point problem</a:t>
            </a:r>
          </a:p>
          <a:p>
            <a:r>
              <a:rPr lang="en-US" dirty="0" smtClean="0">
                <a:sym typeface="Wingdings" panose="05000000000000000000" pitchFamily="2" charset="2"/>
              </a:rPr>
              <a:t>“Get stuck, move on, come back”</a:t>
            </a:r>
          </a:p>
          <a:p>
            <a:r>
              <a:rPr lang="en-US" dirty="0" smtClean="0">
                <a:sym typeface="Wingdings" panose="05000000000000000000" pitchFamily="2" charset="2"/>
              </a:rPr>
              <a:t>If time permits, check and recheck your work and make sure all questions are answered</a:t>
            </a:r>
          </a:p>
        </p:txBody>
      </p:sp>
    </p:spTree>
    <p:extLst>
      <p:ext uri="{BB962C8B-B14F-4D97-AF65-F5344CB8AC3E}">
        <p14:creationId xmlns:p14="http://schemas.microsoft.com/office/powerpoint/2010/main" val="1571359798"/>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Anxiety</a:t>
            </a:r>
            <a:endParaRPr lang="en-US" dirty="0"/>
          </a:p>
        </p:txBody>
      </p:sp>
      <p:sp>
        <p:nvSpPr>
          <p:cNvPr id="3" name="Content Placeholder 2"/>
          <p:cNvSpPr>
            <a:spLocks noGrp="1"/>
          </p:cNvSpPr>
          <p:nvPr>
            <p:ph idx="1"/>
          </p:nvPr>
        </p:nvSpPr>
        <p:spPr>
          <a:xfrm>
            <a:off x="914400" y="2362200"/>
            <a:ext cx="8001000" cy="4419600"/>
          </a:xfrm>
        </p:spPr>
        <p:txBody>
          <a:bodyPr>
            <a:normAutofit/>
          </a:bodyPr>
          <a:lstStyle/>
          <a:p>
            <a:r>
              <a:rPr lang="en-US" dirty="0" smtClean="0"/>
              <a:t>Test anxiety is real and will affect your performance</a:t>
            </a:r>
          </a:p>
          <a:p>
            <a:r>
              <a:rPr lang="en-US" dirty="0" smtClean="0"/>
              <a:t>If you have test anxiety or nervousness try the following:</a:t>
            </a:r>
          </a:p>
          <a:p>
            <a:pPr lvl="1"/>
            <a:r>
              <a:rPr lang="en-US" dirty="0" smtClean="0"/>
              <a:t>Spend 10 minutes before an exam jotting down your thoughts and feelings about the exam</a:t>
            </a:r>
          </a:p>
          <a:p>
            <a:pPr lvl="1"/>
            <a:r>
              <a:rPr lang="en-US" dirty="0" smtClean="0"/>
              <a:t>This will set aside those thoughts and feelings and free up your working memory</a:t>
            </a:r>
          </a:p>
          <a:p>
            <a:r>
              <a:rPr lang="en-US" dirty="0" smtClean="0"/>
              <a:t>For severe anxiety seek counseling right away </a:t>
            </a:r>
            <a:endParaRPr lang="en-US" dirty="0"/>
          </a:p>
        </p:txBody>
      </p:sp>
    </p:spTree>
    <p:extLst>
      <p:ext uri="{BB962C8B-B14F-4D97-AF65-F5344CB8AC3E}">
        <p14:creationId xmlns:p14="http://schemas.microsoft.com/office/powerpoint/2010/main" val="1266547905"/>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Effective Use of Your Peers</a:t>
            </a:r>
          </a:p>
        </p:txBody>
      </p:sp>
      <p:sp>
        <p:nvSpPr>
          <p:cNvPr id="3" name="Content Placeholder 2"/>
          <p:cNvSpPr>
            <a:spLocks noGrp="1"/>
          </p:cNvSpPr>
          <p:nvPr>
            <p:ph idx="1"/>
          </p:nvPr>
        </p:nvSpPr>
        <p:spPr/>
        <p:txBody>
          <a:bodyPr/>
          <a:lstStyle/>
          <a:p>
            <a:r>
              <a:rPr lang="en-US" dirty="0"/>
              <a:t>Overview of collaborative learning</a:t>
            </a:r>
          </a:p>
          <a:p>
            <a:r>
              <a:rPr lang="en-US" dirty="0"/>
              <a:t>Benefits of group study</a:t>
            </a:r>
          </a:p>
          <a:p>
            <a:r>
              <a:rPr lang="en-US" dirty="0"/>
              <a:t>Frequently asked questions</a:t>
            </a:r>
          </a:p>
          <a:p>
            <a:endParaRPr lang="en-US" dirty="0"/>
          </a:p>
        </p:txBody>
      </p:sp>
    </p:spTree>
    <p:extLst>
      <p:ext uri="{BB962C8B-B14F-4D97-AF65-F5344CB8AC3E}">
        <p14:creationId xmlns:p14="http://schemas.microsoft.com/office/powerpoint/2010/main" val="70910788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Modes</a:t>
            </a:r>
          </a:p>
        </p:txBody>
      </p:sp>
      <p:sp>
        <p:nvSpPr>
          <p:cNvPr id="3" name="Content Placeholder 2"/>
          <p:cNvSpPr>
            <a:spLocks noGrp="1"/>
          </p:cNvSpPr>
          <p:nvPr>
            <p:ph idx="1"/>
          </p:nvPr>
        </p:nvSpPr>
        <p:spPr/>
        <p:txBody>
          <a:bodyPr/>
          <a:lstStyle/>
          <a:p>
            <a:r>
              <a:rPr lang="en-US" dirty="0"/>
              <a:t>Solitary – You learn by yourself</a:t>
            </a:r>
          </a:p>
          <a:p>
            <a:r>
              <a:rPr lang="en-US" dirty="0"/>
              <a:t>Collaborative – You learn with others</a:t>
            </a:r>
          </a:p>
          <a:p>
            <a:endParaRPr lang="en-US" dirty="0"/>
          </a:p>
        </p:txBody>
      </p:sp>
    </p:spTree>
    <p:extLst>
      <p:ext uri="{BB962C8B-B14F-4D97-AF65-F5344CB8AC3E}">
        <p14:creationId xmlns:p14="http://schemas.microsoft.com/office/powerpoint/2010/main" val="3391449205"/>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Poll on </a:t>
            </a:r>
            <a:br>
              <a:rPr lang="en-US" dirty="0"/>
            </a:br>
            <a:r>
              <a:rPr lang="en-US" dirty="0"/>
              <a:t>Collaborative Learning</a:t>
            </a:r>
          </a:p>
        </p:txBody>
      </p:sp>
      <p:sp>
        <p:nvSpPr>
          <p:cNvPr id="3" name="Content Placeholder 2"/>
          <p:cNvSpPr>
            <a:spLocks noGrp="1"/>
          </p:cNvSpPr>
          <p:nvPr>
            <p:ph idx="1"/>
          </p:nvPr>
        </p:nvSpPr>
        <p:spPr>
          <a:xfrm>
            <a:off x="914400" y="2362200"/>
            <a:ext cx="8001000" cy="4343400"/>
          </a:xfrm>
        </p:spPr>
        <p:txBody>
          <a:bodyPr>
            <a:normAutofit/>
          </a:bodyPr>
          <a:lstStyle/>
          <a:p>
            <a:r>
              <a:rPr lang="en-US" dirty="0"/>
              <a:t>How many of you spend some fraction of your study time on a regular basis studying with at least one other student?</a:t>
            </a:r>
          </a:p>
          <a:p>
            <a:r>
              <a:rPr lang="en-US" dirty="0"/>
              <a:t>How many of you spend virtually 100 percent of your study time studying alone?</a:t>
            </a:r>
          </a:p>
          <a:p>
            <a:r>
              <a:rPr lang="en-US" dirty="0"/>
              <a:t>For those who study alone – “Why don’t you study with other students?</a:t>
            </a:r>
          </a:p>
          <a:p>
            <a:r>
              <a:rPr lang="en-US" dirty="0"/>
              <a:t>For those who study with other students – “How is it working for you?”</a:t>
            </a:r>
          </a:p>
          <a:p>
            <a:endParaRPr lang="en-US" dirty="0"/>
          </a:p>
        </p:txBody>
      </p:sp>
    </p:spTree>
    <p:extLst>
      <p:ext uri="{BB962C8B-B14F-4D97-AF65-F5344CB8AC3E}">
        <p14:creationId xmlns:p14="http://schemas.microsoft.com/office/powerpoint/2010/main" val="22418652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Students Study Alone?</a:t>
            </a:r>
          </a:p>
        </p:txBody>
      </p:sp>
      <p:sp>
        <p:nvSpPr>
          <p:cNvPr id="3" name="Content Placeholder 2"/>
          <p:cNvSpPr>
            <a:spLocks noGrp="1"/>
          </p:cNvSpPr>
          <p:nvPr>
            <p:ph idx="1"/>
          </p:nvPr>
        </p:nvSpPr>
        <p:spPr>
          <a:xfrm>
            <a:off x="914400" y="2362200"/>
            <a:ext cx="8001000" cy="3733800"/>
          </a:xfrm>
        </p:spPr>
        <p:txBody>
          <a:bodyPr/>
          <a:lstStyle/>
          <a:p>
            <a:r>
              <a:rPr lang="en-US" dirty="0"/>
              <a:t>I learn more studying by myself.</a:t>
            </a:r>
          </a:p>
          <a:p>
            <a:pPr lvl="1"/>
            <a:r>
              <a:rPr lang="en-US" dirty="0"/>
              <a:t>This contradicts ALL the research that has been done on student success and learning.</a:t>
            </a:r>
          </a:p>
          <a:p>
            <a:r>
              <a:rPr lang="en-US" dirty="0"/>
              <a:t>I don’t have anyone to study with.</a:t>
            </a:r>
          </a:p>
          <a:p>
            <a:pPr lvl="1"/>
            <a:r>
              <a:rPr lang="en-US" dirty="0"/>
              <a:t>That’s an excuse. Just look around…</a:t>
            </a:r>
          </a:p>
          <a:p>
            <a:r>
              <a:rPr lang="en-US" dirty="0"/>
              <a:t>It’s not right.  You’re supposed to do your own work.</a:t>
            </a:r>
          </a:p>
          <a:p>
            <a:pPr lvl="1"/>
            <a:r>
              <a:rPr lang="en-US" dirty="0"/>
              <a:t>Today everything in industry </a:t>
            </a:r>
            <a:r>
              <a:rPr lang="en-US" dirty="0" smtClean="0"/>
              <a:t>is collaborative/teamwork </a:t>
            </a:r>
            <a:r>
              <a:rPr lang="en-US" dirty="0" smtClean="0">
                <a:sym typeface="Wingdings" panose="05000000000000000000" pitchFamily="2" charset="2"/>
              </a:rPr>
              <a:t> </a:t>
            </a:r>
            <a:r>
              <a:rPr lang="en-US" dirty="0" smtClean="0"/>
              <a:t>it’s </a:t>
            </a:r>
            <a:r>
              <a:rPr lang="en-US" dirty="0"/>
              <a:t>a necessary skill</a:t>
            </a:r>
          </a:p>
          <a:p>
            <a:endParaRPr lang="en-US" dirty="0"/>
          </a:p>
        </p:txBody>
      </p:sp>
    </p:spTree>
    <p:extLst>
      <p:ext uri="{BB962C8B-B14F-4D97-AF65-F5344CB8AC3E}">
        <p14:creationId xmlns:p14="http://schemas.microsoft.com/office/powerpoint/2010/main" val="385024982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667000"/>
            <a:ext cx="3505200" cy="393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Reading for Comprehension</a:t>
            </a:r>
          </a:p>
        </p:txBody>
      </p:sp>
      <p:sp>
        <p:nvSpPr>
          <p:cNvPr id="3" name="Content Placeholder 2"/>
          <p:cNvSpPr>
            <a:spLocks noGrp="1"/>
          </p:cNvSpPr>
          <p:nvPr>
            <p:ph idx="1"/>
          </p:nvPr>
        </p:nvSpPr>
        <p:spPr>
          <a:xfrm>
            <a:off x="914400" y="2362200"/>
            <a:ext cx="5715000" cy="3733800"/>
          </a:xfrm>
        </p:spPr>
        <p:txBody>
          <a:bodyPr/>
          <a:lstStyle/>
          <a:p>
            <a:r>
              <a:rPr lang="en-US" sz="3200" dirty="0"/>
              <a:t>What to do </a:t>
            </a:r>
            <a:r>
              <a:rPr lang="en-US" sz="3200" u="sng" dirty="0"/>
              <a:t>before</a:t>
            </a:r>
            <a:r>
              <a:rPr lang="en-US" sz="3200" dirty="0"/>
              <a:t> you read</a:t>
            </a:r>
            <a:r>
              <a:rPr lang="en-US" sz="3200" dirty="0" smtClean="0"/>
              <a:t>?</a:t>
            </a:r>
          </a:p>
          <a:p>
            <a:endParaRPr lang="en-US" sz="3200" dirty="0"/>
          </a:p>
          <a:p>
            <a:r>
              <a:rPr lang="en-US" sz="3200" dirty="0"/>
              <a:t>What to do </a:t>
            </a:r>
            <a:r>
              <a:rPr lang="en-US" sz="3200" u="sng" dirty="0"/>
              <a:t>while</a:t>
            </a:r>
            <a:r>
              <a:rPr lang="en-US" sz="3200" dirty="0"/>
              <a:t> you read</a:t>
            </a:r>
            <a:r>
              <a:rPr lang="en-US" sz="3200" dirty="0" smtClean="0"/>
              <a:t>?</a:t>
            </a:r>
          </a:p>
          <a:p>
            <a:endParaRPr lang="en-US" sz="3200" dirty="0"/>
          </a:p>
          <a:p>
            <a:r>
              <a:rPr lang="en-US" sz="3200" dirty="0"/>
              <a:t>What to do </a:t>
            </a:r>
            <a:r>
              <a:rPr lang="en-US" sz="3200" u="sng" dirty="0"/>
              <a:t>after</a:t>
            </a:r>
            <a:r>
              <a:rPr lang="en-US" sz="3200" dirty="0"/>
              <a:t> you read?</a:t>
            </a:r>
          </a:p>
          <a:p>
            <a:pPr marL="0" indent="0">
              <a:buNone/>
            </a:pPr>
            <a:endParaRPr lang="en-US" sz="3200" dirty="0"/>
          </a:p>
        </p:txBody>
      </p:sp>
    </p:spTree>
    <p:extLst>
      <p:ext uri="{BB962C8B-B14F-4D97-AF65-F5344CB8AC3E}">
        <p14:creationId xmlns:p14="http://schemas.microsoft.com/office/powerpoint/2010/main" val="39044050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Group Study</a:t>
            </a:r>
          </a:p>
        </p:txBody>
      </p:sp>
      <p:sp>
        <p:nvSpPr>
          <p:cNvPr id="3" name="Content Placeholder 2"/>
          <p:cNvSpPr>
            <a:spLocks noGrp="1"/>
          </p:cNvSpPr>
          <p:nvPr>
            <p:ph idx="1"/>
          </p:nvPr>
        </p:nvSpPr>
        <p:spPr/>
        <p:txBody>
          <a:bodyPr/>
          <a:lstStyle/>
          <a:p>
            <a:r>
              <a:rPr lang="en-US" dirty="0"/>
              <a:t>You’ll be better prepared for the engineering “work-world”</a:t>
            </a:r>
          </a:p>
          <a:p>
            <a:endParaRPr lang="en-US" dirty="0"/>
          </a:p>
          <a:p>
            <a:r>
              <a:rPr lang="en-US" dirty="0"/>
              <a:t>You’ll learn more</a:t>
            </a:r>
          </a:p>
          <a:p>
            <a:endParaRPr lang="en-US" dirty="0"/>
          </a:p>
          <a:p>
            <a:r>
              <a:rPr lang="en-US" dirty="0"/>
              <a:t>You’ll enjoy it more</a:t>
            </a:r>
          </a:p>
          <a:p>
            <a:endParaRPr lang="en-US" dirty="0"/>
          </a:p>
        </p:txBody>
      </p:sp>
    </p:spTree>
    <p:extLst>
      <p:ext uri="{BB962C8B-B14F-4D97-AF65-F5344CB8AC3E}">
        <p14:creationId xmlns:p14="http://schemas.microsoft.com/office/powerpoint/2010/main" val="40232298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sp>
        <p:nvSpPr>
          <p:cNvPr id="3" name="Content Placeholder 2"/>
          <p:cNvSpPr>
            <a:spLocks noGrp="1"/>
          </p:cNvSpPr>
          <p:nvPr>
            <p:ph idx="1"/>
          </p:nvPr>
        </p:nvSpPr>
        <p:spPr>
          <a:xfrm>
            <a:off x="914400" y="2362200"/>
            <a:ext cx="8001000" cy="4343400"/>
          </a:xfrm>
        </p:spPr>
        <p:txBody>
          <a:bodyPr>
            <a:normAutofit fontScale="92500" lnSpcReduction="10000"/>
          </a:bodyPr>
          <a:lstStyle/>
          <a:p>
            <a:r>
              <a:rPr lang="en-US" dirty="0"/>
              <a:t>What percentage of my studying should be done in groups?</a:t>
            </a:r>
          </a:p>
          <a:p>
            <a:pPr lvl="1"/>
            <a:r>
              <a:rPr lang="en-US" dirty="0"/>
              <a:t>Depends on individual, 25-50% is a good start, key is that members come prepared to a meeting</a:t>
            </a:r>
          </a:p>
          <a:p>
            <a:r>
              <a:rPr lang="en-US" dirty="0"/>
              <a:t>What is the ideal size of a study group?</a:t>
            </a:r>
          </a:p>
          <a:p>
            <a:pPr lvl="1"/>
            <a:r>
              <a:rPr lang="en-US" dirty="0"/>
              <a:t>2-4 persons will work, 2 is the smallest (lack of diversity), 5 might be too large (someone might be left out) </a:t>
            </a:r>
          </a:p>
          <a:p>
            <a:r>
              <a:rPr lang="en-US" dirty="0"/>
              <a:t>What can be done to keep the group from getting off task?</a:t>
            </a:r>
          </a:p>
          <a:p>
            <a:pPr lvl="1"/>
            <a:r>
              <a:rPr lang="en-US" dirty="0"/>
              <a:t>Set up fixed times, like 45min than 15min break, set a goal what needs to be done, no one leaves before</a:t>
            </a:r>
          </a:p>
          <a:p>
            <a:endParaRPr lang="en-US" dirty="0"/>
          </a:p>
        </p:txBody>
      </p:sp>
    </p:spTree>
    <p:extLst>
      <p:ext uri="{BB962C8B-B14F-4D97-AF65-F5344CB8AC3E}">
        <p14:creationId xmlns:p14="http://schemas.microsoft.com/office/powerpoint/2010/main" val="34816559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Discussion</a:t>
            </a:r>
            <a:br>
              <a:rPr lang="en-US" dirty="0"/>
            </a:br>
            <a:r>
              <a:rPr lang="en-US" dirty="0"/>
              <a:t>Benefits of Group Study</a:t>
            </a:r>
          </a:p>
        </p:txBody>
      </p:sp>
      <p:sp>
        <p:nvSpPr>
          <p:cNvPr id="3" name="Content Placeholder 2"/>
          <p:cNvSpPr>
            <a:spLocks noGrp="1"/>
          </p:cNvSpPr>
          <p:nvPr>
            <p:ph idx="1"/>
          </p:nvPr>
        </p:nvSpPr>
        <p:spPr/>
        <p:txBody>
          <a:bodyPr/>
          <a:lstStyle/>
          <a:p>
            <a:pPr marL="0" indent="0">
              <a:buNone/>
            </a:pPr>
            <a:r>
              <a:rPr lang="en-US" dirty="0"/>
              <a:t>In your group, discuss the benefits of working with other students on your academic work.</a:t>
            </a:r>
          </a:p>
          <a:p>
            <a:pPr marL="0" indent="0">
              <a:buNone/>
            </a:pPr>
            <a:endParaRPr lang="en-US" dirty="0" smtClean="0"/>
          </a:p>
          <a:p>
            <a:pPr marL="0" indent="0">
              <a:buNone/>
            </a:pPr>
            <a:r>
              <a:rPr lang="en-US" sz="2400" dirty="0">
                <a:latin typeface="Arial" charset="0"/>
              </a:rPr>
              <a:t>Appoint a leader to keep the discussion on topic and a recorder to write down and report what was learned</a:t>
            </a:r>
          </a:p>
          <a:p>
            <a:pPr marL="0" indent="0">
              <a:buNone/>
            </a:pPr>
            <a:endParaRPr lang="en-US" dirty="0"/>
          </a:p>
        </p:txBody>
      </p:sp>
    </p:spTree>
    <p:extLst>
      <p:ext uri="{BB962C8B-B14F-4D97-AF65-F5344CB8AC3E}">
        <p14:creationId xmlns:p14="http://schemas.microsoft.com/office/powerpoint/2010/main" val="1577860639"/>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Alternate Group Exercise – </a:t>
            </a:r>
            <a:br>
              <a:rPr lang="en-US" dirty="0"/>
            </a:br>
            <a:r>
              <a:rPr lang="en-US" dirty="0"/>
              <a:t>Experiential Lesson in Group Work</a:t>
            </a:r>
          </a:p>
        </p:txBody>
      </p:sp>
      <p:sp>
        <p:nvSpPr>
          <p:cNvPr id="3" name="Content Placeholder 2"/>
          <p:cNvSpPr>
            <a:spLocks noGrp="1"/>
          </p:cNvSpPr>
          <p:nvPr>
            <p:ph idx="1"/>
          </p:nvPr>
        </p:nvSpPr>
        <p:spPr>
          <a:xfrm>
            <a:off x="914400" y="2362200"/>
            <a:ext cx="8001000" cy="4419600"/>
          </a:xfrm>
        </p:spPr>
        <p:txBody>
          <a:bodyPr>
            <a:normAutofit/>
          </a:bodyPr>
          <a:lstStyle/>
          <a:p>
            <a:pPr marL="0" indent="0">
              <a:buNone/>
            </a:pPr>
            <a:r>
              <a:rPr lang="en-US" sz="2000" dirty="0" smtClean="0"/>
              <a:t>Assuming an astronaut crash-landed on Mars 100 miles from the nearest outpost. You are the engineer or engineering team giving advise what should be taken from the crash site. These are the items available:</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r>
              <a:rPr lang="en-US" sz="2000" dirty="0" smtClean="0"/>
              <a:t>Rank the item in order of importance and provide an explanation for your order.</a:t>
            </a:r>
            <a:endParaRPr lang="en-US" sz="2000" dirty="0"/>
          </a:p>
          <a:p>
            <a:pPr marL="0" indent="0">
              <a:buNone/>
            </a:pPr>
            <a:endParaRPr lang="en-US" sz="2000" dirty="0" smtClean="0"/>
          </a:p>
        </p:txBody>
      </p:sp>
      <p:graphicFrame>
        <p:nvGraphicFramePr>
          <p:cNvPr id="4" name="Table 3"/>
          <p:cNvGraphicFramePr>
            <a:graphicFrameLocks noGrp="1"/>
          </p:cNvGraphicFramePr>
          <p:nvPr>
            <p:extLst>
              <p:ext uri="{D42A27DB-BD31-4B8C-83A1-F6EECF244321}">
                <p14:modId xmlns:p14="http://schemas.microsoft.com/office/powerpoint/2010/main" val="2998802377"/>
              </p:ext>
            </p:extLst>
          </p:nvPr>
        </p:nvGraphicFramePr>
        <p:xfrm>
          <a:off x="2057400" y="3307080"/>
          <a:ext cx="6096000" cy="2011680"/>
        </p:xfrm>
        <a:graphic>
          <a:graphicData uri="http://schemas.openxmlformats.org/drawingml/2006/table">
            <a:tbl>
              <a:tblPr firstRow="1" bandRow="1">
                <a:tableStyleId>{2D5ABB26-0587-4C30-8999-92F81FD0307C}</a:tableStyleId>
              </a:tblPr>
              <a:tblGrid>
                <a:gridCol w="3048000"/>
                <a:gridCol w="3048000"/>
              </a:tblGrid>
              <a:tr h="370840">
                <a:tc>
                  <a:txBody>
                    <a:bodyPr/>
                    <a:lstStyle/>
                    <a:p>
                      <a:pPr marL="0" indent="0">
                        <a:buNone/>
                      </a:pPr>
                      <a:r>
                        <a:rPr lang="en-US" dirty="0" smtClean="0"/>
                        <a:t>Food concentrate</a:t>
                      </a:r>
                    </a:p>
                    <a:p>
                      <a:pPr marL="0" indent="0">
                        <a:buNone/>
                      </a:pPr>
                      <a:r>
                        <a:rPr lang="en-US" dirty="0" smtClean="0"/>
                        <a:t>50 feet of nylon rope</a:t>
                      </a:r>
                    </a:p>
                    <a:p>
                      <a:pPr marL="0" indent="0">
                        <a:buNone/>
                      </a:pPr>
                      <a:r>
                        <a:rPr lang="en-US" dirty="0" smtClean="0"/>
                        <a:t>Parachute silk</a:t>
                      </a:r>
                    </a:p>
                    <a:p>
                      <a:pPr marL="0" indent="0">
                        <a:buNone/>
                      </a:pPr>
                      <a:r>
                        <a:rPr lang="en-US" dirty="0" smtClean="0"/>
                        <a:t>Case of dehydrated milk</a:t>
                      </a:r>
                    </a:p>
                    <a:p>
                      <a:pPr marL="0" indent="0">
                        <a:buNone/>
                      </a:pPr>
                      <a:r>
                        <a:rPr lang="en-US" dirty="0" smtClean="0"/>
                        <a:t>Two tanks of oxygen</a:t>
                      </a:r>
                    </a:p>
                    <a:p>
                      <a:pPr marL="0" indent="0">
                        <a:buNone/>
                      </a:pPr>
                      <a:r>
                        <a:rPr lang="en-US" dirty="0" smtClean="0"/>
                        <a:t>Stellar map</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Box of matches</a:t>
                      </a:r>
                    </a:p>
                  </a:txBody>
                  <a:tcPr/>
                </a:tc>
                <a:tc>
                  <a:txBody>
                    <a:bodyPr/>
                    <a:lstStyle/>
                    <a:p>
                      <a:pPr marL="0" indent="0">
                        <a:buNone/>
                      </a:pPr>
                      <a:r>
                        <a:rPr lang="en-US" dirty="0" smtClean="0"/>
                        <a:t>Self-inflating life raft</a:t>
                      </a:r>
                    </a:p>
                    <a:p>
                      <a:pPr marL="0" indent="0">
                        <a:buNone/>
                      </a:pPr>
                      <a:r>
                        <a:rPr lang="en-US" dirty="0" smtClean="0"/>
                        <a:t>Magnetic compass</a:t>
                      </a:r>
                    </a:p>
                    <a:p>
                      <a:pPr marL="0" indent="0">
                        <a:buNone/>
                      </a:pPr>
                      <a:r>
                        <a:rPr lang="en-US" dirty="0" smtClean="0"/>
                        <a:t>Five gallons of water</a:t>
                      </a:r>
                    </a:p>
                    <a:p>
                      <a:pPr marL="0" indent="0">
                        <a:buNone/>
                      </a:pPr>
                      <a:r>
                        <a:rPr lang="en-US" dirty="0" smtClean="0"/>
                        <a:t>Signal flares</a:t>
                      </a:r>
                    </a:p>
                    <a:p>
                      <a:pPr marL="0" indent="0">
                        <a:buNone/>
                      </a:pPr>
                      <a:r>
                        <a:rPr lang="en-US" dirty="0" smtClean="0"/>
                        <a:t>Solar powered FM receiver</a:t>
                      </a:r>
                    </a:p>
                    <a:p>
                      <a:pPr marL="0" indent="0">
                        <a:buNone/>
                      </a:pPr>
                      <a:r>
                        <a:rPr lang="en-US" dirty="0" smtClean="0"/>
                        <a:t>Portable heating unit</a:t>
                      </a:r>
                    </a:p>
                    <a:p>
                      <a:r>
                        <a:rPr lang="en-US" dirty="0" smtClean="0"/>
                        <a:t>Box of matches</a:t>
                      </a:r>
                      <a:endParaRPr lang="en-US" dirty="0"/>
                    </a:p>
                  </a:txBody>
                  <a:tcPr/>
                </a:tc>
              </a:tr>
            </a:tbl>
          </a:graphicData>
        </a:graphic>
      </p:graphicFrame>
      <p:sp>
        <p:nvSpPr>
          <p:cNvPr id="5" name="Text Box 5"/>
          <p:cNvSpPr txBox="1">
            <a:spLocks noChangeArrowheads="1"/>
          </p:cNvSpPr>
          <p:nvPr/>
        </p:nvSpPr>
        <p:spPr bwMode="auto">
          <a:xfrm>
            <a:off x="1066800" y="6096000"/>
            <a:ext cx="7696200" cy="861774"/>
          </a:xfrm>
          <a:prstGeom prst="rect">
            <a:avLst/>
          </a:prstGeom>
          <a:noFill/>
          <a:ln w="9525">
            <a:noFill/>
            <a:miter lim="800000"/>
            <a:headEnd/>
            <a:tailEnd/>
          </a:ln>
        </p:spPr>
        <p:txBody>
          <a:bodyPr>
            <a:spAutoFit/>
          </a:bodyPr>
          <a:lstStyle/>
          <a:p>
            <a:r>
              <a:rPr lang="en-US" sz="1600" dirty="0">
                <a:latin typeface="Arial" charset="0"/>
              </a:rPr>
              <a:t>Note: One-half of the class should divide into groups of 3-5 and work on the problem.  The other half of the class should work on the problem by themselves</a:t>
            </a:r>
          </a:p>
          <a:p>
            <a:endParaRPr lang="en-US" sz="1600" dirty="0">
              <a:latin typeface="Arial" charset="0"/>
            </a:endParaRPr>
          </a:p>
        </p:txBody>
      </p:sp>
    </p:spTree>
    <p:extLst>
      <p:ext uri="{BB962C8B-B14F-4D97-AF65-F5344CB8AC3E}">
        <p14:creationId xmlns:p14="http://schemas.microsoft.com/office/powerpoint/2010/main" val="325578614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You Read</a:t>
            </a:r>
          </a:p>
        </p:txBody>
      </p:sp>
      <p:sp>
        <p:nvSpPr>
          <p:cNvPr id="3" name="Content Placeholder 2"/>
          <p:cNvSpPr>
            <a:spLocks noGrp="1"/>
          </p:cNvSpPr>
          <p:nvPr>
            <p:ph idx="1"/>
          </p:nvPr>
        </p:nvSpPr>
        <p:spPr/>
        <p:txBody>
          <a:bodyPr/>
          <a:lstStyle/>
          <a:p>
            <a:r>
              <a:rPr lang="en-US" dirty="0"/>
              <a:t>Establish a purpose for the reading</a:t>
            </a:r>
          </a:p>
          <a:p>
            <a:pPr lvl="1"/>
            <a:r>
              <a:rPr lang="en-US" dirty="0" smtClean="0"/>
              <a:t>Comprehend principles and concepts</a:t>
            </a:r>
            <a:endParaRPr lang="en-US" dirty="0"/>
          </a:p>
          <a:p>
            <a:r>
              <a:rPr lang="en-US" dirty="0"/>
              <a:t>Survey/skim/preview</a:t>
            </a:r>
          </a:p>
          <a:p>
            <a:pPr lvl="1"/>
            <a:r>
              <a:rPr lang="en-US" dirty="0" smtClean="0"/>
              <a:t>Headings, figures, charts, drawings, tables, diagrams</a:t>
            </a:r>
            <a:endParaRPr lang="en-US" dirty="0"/>
          </a:p>
          <a:p>
            <a:r>
              <a:rPr lang="en-US" dirty="0"/>
              <a:t>Make a list of questions to be </a:t>
            </a:r>
            <a:r>
              <a:rPr lang="en-US" dirty="0" smtClean="0"/>
              <a:t>answered</a:t>
            </a:r>
          </a:p>
          <a:p>
            <a:pPr lvl="1"/>
            <a:r>
              <a:rPr lang="en-US" dirty="0" smtClean="0"/>
              <a:t>Turn headings, subheadings into questions</a:t>
            </a:r>
            <a:endParaRPr lang="en-US" dirty="0"/>
          </a:p>
          <a:p>
            <a:endParaRPr lang="en-US" dirty="0"/>
          </a:p>
        </p:txBody>
      </p:sp>
    </p:spTree>
    <p:extLst>
      <p:ext uri="{BB962C8B-B14F-4D97-AF65-F5344CB8AC3E}">
        <p14:creationId xmlns:p14="http://schemas.microsoft.com/office/powerpoint/2010/main" val="43226969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 You Read</a:t>
            </a:r>
          </a:p>
        </p:txBody>
      </p:sp>
      <p:sp>
        <p:nvSpPr>
          <p:cNvPr id="3" name="Content Placeholder 2"/>
          <p:cNvSpPr>
            <a:spLocks noGrp="1"/>
          </p:cNvSpPr>
          <p:nvPr>
            <p:ph idx="1"/>
          </p:nvPr>
        </p:nvSpPr>
        <p:spPr/>
        <p:txBody>
          <a:bodyPr/>
          <a:lstStyle/>
          <a:p>
            <a:r>
              <a:rPr lang="en-US" dirty="0"/>
              <a:t>Read </a:t>
            </a:r>
            <a:r>
              <a:rPr lang="en-US" dirty="0" smtClean="0"/>
              <a:t>actively</a:t>
            </a:r>
          </a:p>
          <a:p>
            <a:pPr lvl="1"/>
            <a:r>
              <a:rPr lang="en-US" dirty="0" smtClean="0"/>
              <a:t>Use pen or pencil to make notes</a:t>
            </a:r>
            <a:endParaRPr lang="en-US" dirty="0"/>
          </a:p>
          <a:p>
            <a:r>
              <a:rPr lang="en-US" dirty="0"/>
              <a:t>Focus on understanding concepts </a:t>
            </a:r>
            <a:r>
              <a:rPr lang="en-US" dirty="0" smtClean="0"/>
              <a:t>thoroughly</a:t>
            </a:r>
          </a:p>
          <a:p>
            <a:pPr lvl="1"/>
            <a:r>
              <a:rPr lang="en-US" dirty="0" smtClean="0"/>
              <a:t>Don’t focus on examples problems first</a:t>
            </a:r>
            <a:endParaRPr lang="en-US" dirty="0"/>
          </a:p>
          <a:p>
            <a:r>
              <a:rPr lang="en-US" dirty="0"/>
              <a:t>Take your time; don’t try to read too fast</a:t>
            </a:r>
          </a:p>
          <a:p>
            <a:r>
              <a:rPr lang="en-US" dirty="0"/>
              <a:t>Write down questions that need to be answered about anything you don’t understand</a:t>
            </a:r>
          </a:p>
          <a:p>
            <a:r>
              <a:rPr lang="en-US" dirty="0"/>
              <a:t>Periodically, stop and recite (ideally aloud) what you have read</a:t>
            </a:r>
          </a:p>
          <a:p>
            <a:endParaRPr lang="en-US" dirty="0"/>
          </a:p>
        </p:txBody>
      </p:sp>
    </p:spTree>
    <p:extLst>
      <p:ext uri="{BB962C8B-B14F-4D97-AF65-F5344CB8AC3E}">
        <p14:creationId xmlns:p14="http://schemas.microsoft.com/office/powerpoint/2010/main" val="274084845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You Read</a:t>
            </a:r>
          </a:p>
        </p:txBody>
      </p:sp>
      <p:sp>
        <p:nvSpPr>
          <p:cNvPr id="3" name="Content Placeholder 2"/>
          <p:cNvSpPr>
            <a:spLocks noGrp="1"/>
          </p:cNvSpPr>
          <p:nvPr>
            <p:ph idx="1"/>
          </p:nvPr>
        </p:nvSpPr>
        <p:spPr/>
        <p:txBody>
          <a:bodyPr/>
          <a:lstStyle/>
          <a:p>
            <a:r>
              <a:rPr lang="en-US" dirty="0"/>
              <a:t>Recite answers to the questions you prepared before you started reading.  Reread where needed.</a:t>
            </a:r>
          </a:p>
          <a:p>
            <a:r>
              <a:rPr lang="en-US" dirty="0"/>
              <a:t>Review within a day; again in a week; when you prepare for an exam; and when you prepare for the final exam</a:t>
            </a:r>
          </a:p>
          <a:p>
            <a:r>
              <a:rPr lang="en-US" dirty="0"/>
              <a:t>Solve problems</a:t>
            </a:r>
          </a:p>
          <a:p>
            <a:pPr marL="0" indent="0">
              <a:buNone/>
            </a:pPr>
            <a:endParaRPr lang="en-US" dirty="0"/>
          </a:p>
        </p:txBody>
      </p:sp>
      <p:sp>
        <p:nvSpPr>
          <p:cNvPr id="4" name="TextBox 3"/>
          <p:cNvSpPr txBox="1"/>
          <p:nvPr/>
        </p:nvSpPr>
        <p:spPr>
          <a:xfrm>
            <a:off x="1524000" y="5943599"/>
            <a:ext cx="6705600" cy="646331"/>
          </a:xfrm>
          <a:prstGeom prst="rect">
            <a:avLst/>
          </a:prstGeom>
          <a:noFill/>
          <a:ln w="25400">
            <a:solidFill>
              <a:schemeClr val="accent1"/>
            </a:solidFill>
          </a:ln>
        </p:spPr>
        <p:txBody>
          <a:bodyPr wrap="square" rtlCol="0">
            <a:spAutoFit/>
          </a:bodyPr>
          <a:lstStyle/>
          <a:p>
            <a:pPr algn="ctr"/>
            <a:r>
              <a:rPr lang="en-US" dirty="0" smtClean="0"/>
              <a:t>Apply the same principles of </a:t>
            </a:r>
            <a:r>
              <a:rPr lang="en-US" u="sng" dirty="0" smtClean="0"/>
              <a:t>before</a:t>
            </a:r>
            <a:r>
              <a:rPr lang="en-US" dirty="0" smtClean="0"/>
              <a:t>, </a:t>
            </a:r>
            <a:r>
              <a:rPr lang="en-US" u="sng" dirty="0" smtClean="0"/>
              <a:t>while</a:t>
            </a:r>
            <a:r>
              <a:rPr lang="en-US" dirty="0" smtClean="0"/>
              <a:t> and </a:t>
            </a:r>
            <a:r>
              <a:rPr lang="en-US" u="sng" dirty="0" smtClean="0"/>
              <a:t>after</a:t>
            </a:r>
            <a:r>
              <a:rPr lang="en-US" dirty="0" smtClean="0"/>
              <a:t> to material presented in multimedia form, e.g. videos, animations, etc. </a:t>
            </a:r>
            <a:endParaRPr lang="en-US" dirty="0"/>
          </a:p>
        </p:txBody>
      </p:sp>
    </p:spTree>
    <p:extLst>
      <p:ext uri="{BB962C8B-B14F-4D97-AF65-F5344CB8AC3E}">
        <p14:creationId xmlns:p14="http://schemas.microsoft.com/office/powerpoint/2010/main" val="28074593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Analytical Problem Solving</a:t>
            </a:r>
          </a:p>
        </p:txBody>
      </p:sp>
      <p:sp>
        <p:nvSpPr>
          <p:cNvPr id="3" name="Content Placeholder 2"/>
          <p:cNvSpPr>
            <a:spLocks noGrp="1"/>
          </p:cNvSpPr>
          <p:nvPr>
            <p:ph idx="1"/>
          </p:nvPr>
        </p:nvSpPr>
        <p:spPr/>
        <p:txBody>
          <a:bodyPr/>
          <a:lstStyle/>
          <a:p>
            <a:r>
              <a:rPr lang="en-US" dirty="0"/>
              <a:t>Step 1 - Understand the problem</a:t>
            </a:r>
          </a:p>
          <a:p>
            <a:r>
              <a:rPr lang="en-US" dirty="0"/>
              <a:t>Step 2 - Devise a plan</a:t>
            </a:r>
          </a:p>
          <a:p>
            <a:r>
              <a:rPr lang="en-US" dirty="0"/>
              <a:t>Step 3 - Carry out the plan</a:t>
            </a:r>
          </a:p>
          <a:p>
            <a:r>
              <a:rPr lang="en-US" dirty="0"/>
              <a:t>Step 4 - Look back</a:t>
            </a:r>
          </a:p>
          <a:p>
            <a:pPr marL="0" indent="0">
              <a:buNone/>
            </a:pPr>
            <a:endParaRPr lang="en-US" dirty="0"/>
          </a:p>
        </p:txBody>
      </p:sp>
    </p:spTree>
    <p:extLst>
      <p:ext uri="{BB962C8B-B14F-4D97-AF65-F5344CB8AC3E}">
        <p14:creationId xmlns:p14="http://schemas.microsoft.com/office/powerpoint/2010/main" val="23800209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779340467"/>
              </p:ext>
            </p:extLst>
          </p:nvPr>
        </p:nvGraphicFramePr>
        <p:xfrm>
          <a:off x="0" y="9525"/>
          <a:ext cx="9144000" cy="6843985"/>
        </p:xfrm>
        <a:graphic>
          <a:graphicData uri="http://schemas.openxmlformats.org/drawingml/2006/table">
            <a:tbl>
              <a:tblPr firstRow="1" bandRow="1">
                <a:tableStyleId>{5C22544A-7EE6-4342-B048-85BDC9FD1C3A}</a:tableStyleId>
              </a:tblPr>
              <a:tblGrid>
                <a:gridCol w="2286000"/>
                <a:gridCol w="6858000"/>
              </a:tblGrid>
              <a:tr h="876054">
                <a:tc>
                  <a:txBody>
                    <a:bodyPr/>
                    <a:lstStyle/>
                    <a:p>
                      <a:pPr marL="0" marR="0" algn="ctr">
                        <a:spcBef>
                          <a:spcPts val="300"/>
                        </a:spcBef>
                        <a:spcAft>
                          <a:spcPts val="300"/>
                        </a:spcAft>
                      </a:pPr>
                      <a:r>
                        <a:rPr lang="en-US" sz="2800" b="1" dirty="0" smtClean="0">
                          <a:effectLst/>
                          <a:latin typeface="Times New Roman"/>
                          <a:ea typeface="Times New Roman"/>
                          <a:cs typeface="Times New Roman"/>
                        </a:rPr>
                        <a:t>Learning Technique</a:t>
                      </a:r>
                      <a:endParaRPr lang="en-US" sz="28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lgn="ctr">
                        <a:spcBef>
                          <a:spcPts val="300"/>
                        </a:spcBef>
                        <a:spcAft>
                          <a:spcPts val="300"/>
                        </a:spcAft>
                      </a:pPr>
                      <a:r>
                        <a:rPr lang="en-US" sz="2800" b="1" dirty="0" smtClean="0">
                          <a:effectLst/>
                          <a:latin typeface="Times New Roman"/>
                          <a:ea typeface="Times New Roman"/>
                          <a:cs typeface="Times New Roman"/>
                        </a:rPr>
                        <a:t>How to implement</a:t>
                      </a:r>
                      <a:endParaRPr lang="en-US" sz="28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714621">
                <a:tc>
                  <a:txBody>
                    <a:bodyPr/>
                    <a:lstStyle/>
                    <a:p>
                      <a:pPr marL="0" marR="0">
                        <a:spcBef>
                          <a:spcPts val="300"/>
                        </a:spcBef>
                        <a:spcAft>
                          <a:spcPts val="300"/>
                        </a:spcAft>
                      </a:pPr>
                      <a:r>
                        <a:rPr lang="en-US" sz="2000" dirty="0" smtClean="0">
                          <a:effectLst/>
                          <a:latin typeface="Times New Roman"/>
                          <a:ea typeface="Times New Roman"/>
                          <a:cs typeface="Times New Roman"/>
                        </a:rPr>
                        <a:t>Practice testing</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spcBef>
                          <a:spcPts val="400"/>
                        </a:spcBef>
                        <a:spcAft>
                          <a:spcPts val="400"/>
                        </a:spcAft>
                      </a:pPr>
                      <a:r>
                        <a:rPr lang="en-US" sz="2000" dirty="0" smtClean="0">
                          <a:effectLst/>
                          <a:latin typeface="Times New Roman"/>
                          <a:ea typeface="Times New Roman"/>
                          <a:cs typeface="Times New Roman"/>
                        </a:rPr>
                        <a:t>Use provided quizzes or come up with your own practice tests for to-be-learned material.</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990600">
                <a:tc>
                  <a:txBody>
                    <a:bodyPr/>
                    <a:lstStyle/>
                    <a:p>
                      <a:pPr marL="0" marR="0">
                        <a:spcBef>
                          <a:spcPts val="300"/>
                        </a:spcBef>
                        <a:spcAft>
                          <a:spcPts val="300"/>
                        </a:spcAft>
                      </a:pPr>
                      <a:r>
                        <a:rPr lang="en-US" sz="2000" dirty="0" smtClean="0">
                          <a:effectLst/>
                          <a:latin typeface="Times New Roman"/>
                          <a:ea typeface="Times New Roman"/>
                          <a:cs typeface="Times New Roman"/>
                        </a:rPr>
                        <a:t>Distributed practice</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spcBef>
                          <a:spcPts val="400"/>
                        </a:spcBef>
                        <a:spcAft>
                          <a:spcPts val="400"/>
                        </a:spcAft>
                      </a:pPr>
                      <a:r>
                        <a:rPr lang="en-US" sz="2000" dirty="0" smtClean="0">
                          <a:effectLst/>
                          <a:latin typeface="Times New Roman"/>
                          <a:ea typeface="Times New Roman"/>
                          <a:cs typeface="Times New Roman"/>
                        </a:rPr>
                        <a:t>Distribute your study time in smaller sessions over a given period of time instead of having one long study session in the same time period.</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705874">
                <a:tc>
                  <a:txBody>
                    <a:bodyPr/>
                    <a:lstStyle/>
                    <a:p>
                      <a:pPr marL="0" marR="0">
                        <a:spcBef>
                          <a:spcPts val="300"/>
                        </a:spcBef>
                        <a:spcAft>
                          <a:spcPts val="300"/>
                        </a:spcAft>
                      </a:pPr>
                      <a:r>
                        <a:rPr lang="en-US" sz="2000" dirty="0" smtClean="0">
                          <a:effectLst/>
                          <a:latin typeface="Times New Roman"/>
                          <a:ea typeface="Times New Roman"/>
                          <a:cs typeface="Times New Roman"/>
                        </a:rPr>
                        <a:t>Interleaved practice</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spcBef>
                          <a:spcPts val="300"/>
                        </a:spcBef>
                        <a:spcAft>
                          <a:spcPts val="300"/>
                        </a:spcAft>
                      </a:pPr>
                      <a:r>
                        <a:rPr lang="en-US" sz="2000" dirty="0" smtClean="0">
                          <a:effectLst/>
                          <a:latin typeface="Times New Roman"/>
                          <a:ea typeface="Times New Roman"/>
                          <a:cs typeface="Times New Roman"/>
                        </a:rPr>
                        <a:t>Mix problems; instead of doing all problems related to one topic and then all problems related to the next topic. Mix them up.</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1351526">
                <a:tc>
                  <a:txBody>
                    <a:bodyPr/>
                    <a:lstStyle/>
                    <a:p>
                      <a:pPr marL="0" marR="0">
                        <a:spcBef>
                          <a:spcPts val="400"/>
                        </a:spcBef>
                        <a:spcAft>
                          <a:spcPts val="400"/>
                        </a:spcAft>
                      </a:pPr>
                      <a:r>
                        <a:rPr lang="en-US" sz="2000" dirty="0" smtClean="0">
                          <a:effectLst/>
                          <a:latin typeface="Times New Roman"/>
                          <a:ea typeface="Times New Roman"/>
                          <a:cs typeface="Times New Roman"/>
                        </a:rPr>
                        <a:t>Elaborative interrogation and self-explanation</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spcBef>
                          <a:spcPts val="400"/>
                        </a:spcBef>
                        <a:spcAft>
                          <a:spcPts val="400"/>
                        </a:spcAft>
                      </a:pPr>
                      <a:r>
                        <a:rPr lang="en-US" sz="2000" dirty="0" smtClean="0">
                          <a:effectLst/>
                          <a:latin typeface="Times New Roman"/>
                          <a:ea typeface="Times New Roman"/>
                          <a:cs typeface="Times New Roman"/>
                        </a:rPr>
                        <a:t>Come up with your own explanation of a concept or theory (“say it in your own words”); state how the new information relates to what you already know; explain each step when you solve a problem.</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685800">
                <a:tc>
                  <a:txBody>
                    <a:bodyPr/>
                    <a:lstStyle/>
                    <a:p>
                      <a:pPr marL="0" marR="0">
                        <a:spcBef>
                          <a:spcPts val="400"/>
                        </a:spcBef>
                        <a:spcAft>
                          <a:spcPts val="400"/>
                        </a:spcAft>
                      </a:pPr>
                      <a:r>
                        <a:rPr lang="en-US" sz="2000" dirty="0" smtClean="0">
                          <a:effectLst/>
                          <a:latin typeface="Times New Roman"/>
                          <a:ea typeface="Times New Roman"/>
                          <a:cs typeface="Times New Roman"/>
                        </a:rPr>
                        <a:t>Summarization</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c>
                  <a:txBody>
                    <a:bodyPr/>
                    <a:lstStyle/>
                    <a:p>
                      <a:pPr marL="0" marR="0">
                        <a:spcBef>
                          <a:spcPts val="400"/>
                        </a:spcBef>
                        <a:spcAft>
                          <a:spcPts val="400"/>
                        </a:spcAft>
                      </a:pPr>
                      <a:r>
                        <a:rPr lang="en-US" sz="2000" dirty="0" smtClean="0">
                          <a:effectLst/>
                          <a:latin typeface="Times New Roman"/>
                          <a:ea typeface="Times New Roman"/>
                          <a:cs typeface="Times New Roman"/>
                        </a:rPr>
                        <a:t>Make summaries of your lecture notes; create your own equation sheets.</a:t>
                      </a:r>
                      <a:endParaRPr lang="en-US" sz="2000" dirty="0">
                        <a:effectLst>
                          <a:outerShdw blurRad="50800" dist="38100" algn="tr" rotWithShape="0">
                            <a:prstClr val="black">
                              <a:alpha val="40000"/>
                            </a:prstClr>
                          </a:outerShdw>
                        </a:effectLst>
                        <a:latin typeface="LinePrinter"/>
                        <a:ea typeface="Times New Roman"/>
                        <a:cs typeface="Times New Roman"/>
                      </a:endParaRPr>
                    </a:p>
                  </a:txBody>
                  <a:tcPr marL="68580" marR="68580" marT="0" marB="0"/>
                </a:tc>
              </a:tr>
              <a:tr h="625753">
                <a:tc>
                  <a:txBody>
                    <a:bodyPr/>
                    <a:lstStyle/>
                    <a:p>
                      <a:pPr marL="0" marR="0" algn="l" defTabSz="914400" rtl="0" eaLnBrk="1" latinLnBrk="0" hangingPunct="1">
                        <a:spcBef>
                          <a:spcPts val="400"/>
                        </a:spcBef>
                        <a:spcAft>
                          <a:spcPts val="400"/>
                        </a:spcAft>
                      </a:pPr>
                      <a:r>
                        <a:rPr lang="en-US" sz="2000" kern="1200" dirty="0" smtClean="0">
                          <a:solidFill>
                            <a:schemeClr val="dk1"/>
                          </a:solidFill>
                          <a:effectLst/>
                          <a:latin typeface="Times New Roman"/>
                          <a:ea typeface="Times New Roman"/>
                          <a:cs typeface="Times New Roman"/>
                        </a:rPr>
                        <a:t>Highlighting,</a:t>
                      </a:r>
                      <a:r>
                        <a:rPr lang="en-US" sz="2000" kern="1200" baseline="0" dirty="0" smtClean="0">
                          <a:solidFill>
                            <a:schemeClr val="dk1"/>
                          </a:solidFill>
                          <a:effectLst/>
                          <a:latin typeface="Times New Roman"/>
                          <a:ea typeface="Times New Roman"/>
                          <a:cs typeface="Times New Roman"/>
                        </a:rPr>
                        <a:t> </a:t>
                      </a:r>
                      <a:r>
                        <a:rPr lang="en-US" sz="2000" kern="1200" dirty="0" smtClean="0">
                          <a:solidFill>
                            <a:schemeClr val="dk1"/>
                          </a:solidFill>
                          <a:effectLst/>
                          <a:latin typeface="Times New Roman"/>
                          <a:ea typeface="Times New Roman"/>
                          <a:cs typeface="Times New Roman"/>
                        </a:rPr>
                        <a:t>underlining</a:t>
                      </a:r>
                      <a:endParaRPr lang="en-US" sz="2000" kern="1200" dirty="0">
                        <a:solidFill>
                          <a:schemeClr val="dk1"/>
                        </a:solidFill>
                        <a:effectLst/>
                        <a:latin typeface="Times New Roman"/>
                        <a:ea typeface="Times New Roman"/>
                        <a:cs typeface="Times New Roman"/>
                      </a:endParaRPr>
                    </a:p>
                  </a:txBody>
                  <a:tcPr marL="68580" marR="68580" marT="0" marB="0"/>
                </a:tc>
                <a:tc>
                  <a:txBody>
                    <a:bodyPr/>
                    <a:lstStyle/>
                    <a:p>
                      <a:pPr marL="0" marR="0">
                        <a:spcBef>
                          <a:spcPts val="400"/>
                        </a:spcBef>
                        <a:spcAft>
                          <a:spcPts val="400"/>
                        </a:spcAft>
                      </a:pPr>
                      <a:r>
                        <a:rPr lang="en-US" sz="2000" kern="1200" dirty="0" smtClean="0">
                          <a:solidFill>
                            <a:schemeClr val="dk1"/>
                          </a:solidFill>
                          <a:effectLst/>
                          <a:latin typeface="Times New Roman"/>
                          <a:ea typeface="Times New Roman"/>
                          <a:cs typeface="Times New Roman"/>
                        </a:rPr>
                        <a:t>Mark important parts of to-be-learned materials while reading</a:t>
                      </a:r>
                      <a:endParaRPr lang="en-US" sz="2000" kern="1200" dirty="0">
                        <a:solidFill>
                          <a:schemeClr val="dk1"/>
                        </a:solidFill>
                        <a:effectLst/>
                        <a:latin typeface="Times New Roman"/>
                        <a:ea typeface="Times New Roman"/>
                        <a:cs typeface="Times New Roman"/>
                      </a:endParaRPr>
                    </a:p>
                  </a:txBody>
                  <a:tcPr marL="68580" marR="68580" marT="0" marB="0"/>
                </a:tc>
              </a:tr>
              <a:tr h="893757">
                <a:tc>
                  <a:txBody>
                    <a:bodyPr/>
                    <a:lstStyle/>
                    <a:p>
                      <a:pPr marL="0" marR="0" algn="l" defTabSz="914400" rtl="0" eaLnBrk="1" latinLnBrk="0" hangingPunct="1">
                        <a:spcBef>
                          <a:spcPts val="400"/>
                        </a:spcBef>
                        <a:spcAft>
                          <a:spcPts val="400"/>
                        </a:spcAft>
                      </a:pPr>
                      <a:r>
                        <a:rPr lang="en-US" sz="2000" kern="1200" dirty="0" smtClean="0">
                          <a:solidFill>
                            <a:schemeClr val="dk1"/>
                          </a:solidFill>
                          <a:effectLst/>
                          <a:latin typeface="Times New Roman"/>
                          <a:ea typeface="Times New Roman"/>
                          <a:cs typeface="Times New Roman"/>
                        </a:rPr>
                        <a:t>Rereading</a:t>
                      </a:r>
                      <a:endParaRPr lang="en-US" sz="2000" kern="1200" dirty="0">
                        <a:solidFill>
                          <a:schemeClr val="dk1"/>
                        </a:solidFill>
                        <a:effectLst/>
                        <a:latin typeface="Times New Roman"/>
                        <a:ea typeface="Times New Roman"/>
                        <a:cs typeface="Times New Roman"/>
                      </a:endParaRPr>
                    </a:p>
                  </a:txBody>
                  <a:tcPr marL="68580" marR="68580" marT="0" marB="0"/>
                </a:tc>
                <a:tc>
                  <a:txBody>
                    <a:bodyPr/>
                    <a:lstStyle/>
                    <a:p>
                      <a:pPr marL="0" marR="0">
                        <a:spcBef>
                          <a:spcPts val="400"/>
                        </a:spcBef>
                        <a:spcAft>
                          <a:spcPts val="400"/>
                        </a:spcAft>
                      </a:pPr>
                      <a:r>
                        <a:rPr lang="en-US" sz="2000" kern="1200" dirty="0" smtClean="0">
                          <a:solidFill>
                            <a:schemeClr val="dk1"/>
                          </a:solidFill>
                          <a:effectLst/>
                          <a:latin typeface="Times New Roman"/>
                          <a:ea typeface="Times New Roman"/>
                          <a:cs typeface="Times New Roman"/>
                        </a:rPr>
                        <a:t>Read over material again after an initial reading</a:t>
                      </a:r>
                      <a:endParaRPr lang="en-US" sz="2000" kern="1200" dirty="0">
                        <a:solidFill>
                          <a:schemeClr val="dk1"/>
                        </a:solidFill>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57592387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use of Rereading</a:t>
            </a:r>
            <a:endParaRPr lang="en-US" dirty="0"/>
          </a:p>
        </p:txBody>
      </p:sp>
      <p:sp>
        <p:nvSpPr>
          <p:cNvPr id="4" name="Rectangle 3"/>
          <p:cNvSpPr/>
          <p:nvPr/>
        </p:nvSpPr>
        <p:spPr bwMode="auto">
          <a:xfrm>
            <a:off x="1219200" y="3352800"/>
            <a:ext cx="2514600" cy="533400"/>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R="0" algn="ctr" defTabSz="914400" fontAlgn="base" latinLnBrk="0">
              <a:lnSpc>
                <a:spcPct val="100000"/>
              </a:lnSpc>
              <a:spcBef>
                <a:spcPct val="20000"/>
              </a:spcBef>
              <a:spcAft>
                <a:spcPct val="0"/>
              </a:spcAft>
              <a:buClr>
                <a:schemeClr val="tx1"/>
              </a:buClr>
              <a:buSzPct val="75000"/>
              <a:tabLst/>
            </a:pPr>
            <a:r>
              <a:rPr lang="en-US" sz="2800" dirty="0"/>
              <a:t>Practice Test</a:t>
            </a:r>
          </a:p>
        </p:txBody>
      </p:sp>
      <p:sp>
        <p:nvSpPr>
          <p:cNvPr id="5" name="Rectangle 4"/>
          <p:cNvSpPr/>
          <p:nvPr/>
        </p:nvSpPr>
        <p:spPr bwMode="auto">
          <a:xfrm>
            <a:off x="4572000" y="4876800"/>
            <a:ext cx="2133600" cy="533400"/>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R="0" defTabSz="914400" fontAlgn="base" latinLnBrk="0">
              <a:lnSpc>
                <a:spcPct val="100000"/>
              </a:lnSpc>
              <a:spcBef>
                <a:spcPct val="20000"/>
              </a:spcBef>
              <a:spcAft>
                <a:spcPct val="0"/>
              </a:spcAft>
              <a:buClr>
                <a:schemeClr val="tx1"/>
              </a:buClr>
              <a:buSzPct val="75000"/>
              <a:tabLst/>
            </a:pPr>
            <a:r>
              <a:rPr lang="en-US" sz="2800" dirty="0" smtClean="0"/>
              <a:t>Re-reading</a:t>
            </a:r>
            <a:endParaRPr lang="en-US" sz="2800" dirty="0"/>
          </a:p>
        </p:txBody>
      </p:sp>
      <p:sp>
        <p:nvSpPr>
          <p:cNvPr id="6" name="Rectangle 5"/>
          <p:cNvSpPr/>
          <p:nvPr/>
        </p:nvSpPr>
        <p:spPr bwMode="auto">
          <a:xfrm>
            <a:off x="1219200" y="2438400"/>
            <a:ext cx="2514600" cy="533400"/>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R="0" algn="ctr" defTabSz="914400" fontAlgn="base" latinLnBrk="0">
              <a:lnSpc>
                <a:spcPct val="100000"/>
              </a:lnSpc>
              <a:spcBef>
                <a:spcPct val="20000"/>
              </a:spcBef>
              <a:spcAft>
                <a:spcPct val="0"/>
              </a:spcAft>
              <a:buClr>
                <a:schemeClr val="tx1"/>
              </a:buClr>
              <a:buSzPct val="75000"/>
              <a:tabLst/>
            </a:pPr>
            <a:r>
              <a:rPr lang="en-US" sz="2800" dirty="0" smtClean="0"/>
              <a:t>First Reading</a:t>
            </a:r>
            <a:endParaRPr lang="en-US" sz="2800" dirty="0"/>
          </a:p>
        </p:txBody>
      </p:sp>
      <p:cxnSp>
        <p:nvCxnSpPr>
          <p:cNvPr id="9" name="Straight Arrow Connector 8"/>
          <p:cNvCxnSpPr>
            <a:stCxn id="6" idx="2"/>
            <a:endCxn id="4" idx="0"/>
          </p:cNvCxnSpPr>
          <p:nvPr/>
        </p:nvCxnSpPr>
        <p:spPr bwMode="auto">
          <a:xfrm>
            <a:off x="2476500" y="2971800"/>
            <a:ext cx="0" cy="381000"/>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cxnSp>
        <p:nvCxnSpPr>
          <p:cNvPr id="11" name="Straight Arrow Connector 10"/>
          <p:cNvCxnSpPr>
            <a:stCxn id="12" idx="3"/>
            <a:endCxn id="5" idx="1"/>
          </p:cNvCxnSpPr>
          <p:nvPr/>
        </p:nvCxnSpPr>
        <p:spPr bwMode="auto">
          <a:xfrm>
            <a:off x="3429000" y="5143500"/>
            <a:ext cx="1143000" cy="0"/>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sp>
        <p:nvSpPr>
          <p:cNvPr id="12" name="Diamond 11"/>
          <p:cNvSpPr/>
          <p:nvPr/>
        </p:nvSpPr>
        <p:spPr bwMode="auto">
          <a:xfrm>
            <a:off x="1524000" y="4267200"/>
            <a:ext cx="1905000" cy="1752600"/>
          </a:xfrm>
          <a:prstGeom prst="diamond">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rPr>
              <a:t>Mastered</a:t>
            </a:r>
            <a:r>
              <a:rPr kumimoji="0" lang="en-US" sz="2000" b="0" i="0" u="none" strike="noStrike" cap="none" normalizeH="0" dirty="0" smtClean="0">
                <a:ln>
                  <a:noFill/>
                </a:ln>
                <a:solidFill>
                  <a:schemeClr val="tx1"/>
                </a:solidFill>
                <a:effectLst/>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dirty="0" smtClean="0">
                <a:ln>
                  <a:noFill/>
                </a:ln>
                <a:solidFill>
                  <a:schemeClr val="tx1"/>
                </a:solidFill>
                <a:effectLst/>
              </a:rPr>
              <a:t>all concepts?</a:t>
            </a:r>
            <a:endParaRPr kumimoji="0" lang="en-US" sz="2000" b="0" i="0" u="none" strike="noStrike" cap="none" normalizeH="0" baseline="0" dirty="0" smtClean="0">
              <a:ln>
                <a:noFill/>
              </a:ln>
              <a:solidFill>
                <a:schemeClr val="tx1"/>
              </a:solidFill>
              <a:effectLst/>
            </a:endParaRPr>
          </a:p>
        </p:txBody>
      </p:sp>
      <p:sp>
        <p:nvSpPr>
          <p:cNvPr id="14" name="TextBox 13"/>
          <p:cNvSpPr txBox="1"/>
          <p:nvPr/>
        </p:nvSpPr>
        <p:spPr>
          <a:xfrm>
            <a:off x="3660678" y="4774168"/>
            <a:ext cx="479618" cy="369332"/>
          </a:xfrm>
          <a:prstGeom prst="rect">
            <a:avLst/>
          </a:prstGeom>
          <a:noFill/>
        </p:spPr>
        <p:txBody>
          <a:bodyPr wrap="none" rtlCol="0">
            <a:spAutoFit/>
          </a:bodyPr>
          <a:lstStyle/>
          <a:p>
            <a:r>
              <a:rPr lang="en-US" dirty="0" smtClean="0"/>
              <a:t>No</a:t>
            </a:r>
            <a:endParaRPr lang="en-US" dirty="0"/>
          </a:p>
        </p:txBody>
      </p:sp>
      <p:cxnSp>
        <p:nvCxnSpPr>
          <p:cNvPr id="16" name="Elbow Connector 15"/>
          <p:cNvCxnSpPr>
            <a:stCxn id="5" idx="0"/>
            <a:endCxn id="4" idx="3"/>
          </p:cNvCxnSpPr>
          <p:nvPr/>
        </p:nvCxnSpPr>
        <p:spPr bwMode="auto">
          <a:xfrm rot="16200000" flipV="1">
            <a:off x="4057650" y="3295650"/>
            <a:ext cx="1257300" cy="1905000"/>
          </a:xfrm>
          <a:prstGeom prst="bentConnector2">
            <a:avLst/>
          </a:prstGeom>
          <a:solidFill>
            <a:schemeClr val="accent1"/>
          </a:solidFill>
          <a:ln w="25400" cap="flat" cmpd="sng" algn="ctr">
            <a:solidFill>
              <a:schemeClr val="tx1"/>
            </a:solidFill>
            <a:prstDash val="solid"/>
            <a:miter lim="800000"/>
            <a:headEnd type="none" w="med" len="med"/>
            <a:tailEnd type="arrow"/>
          </a:ln>
          <a:effectLst/>
        </p:spPr>
      </p:cxnSp>
      <p:cxnSp>
        <p:nvCxnSpPr>
          <p:cNvPr id="34" name="Straight Arrow Connector 33"/>
          <p:cNvCxnSpPr>
            <a:stCxn id="4" idx="2"/>
            <a:endCxn id="12" idx="0"/>
          </p:cNvCxnSpPr>
          <p:nvPr/>
        </p:nvCxnSpPr>
        <p:spPr bwMode="auto">
          <a:xfrm>
            <a:off x="2476500" y="3886200"/>
            <a:ext cx="0" cy="381000"/>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cxnSp>
        <p:nvCxnSpPr>
          <p:cNvPr id="38" name="Straight Arrow Connector 37"/>
          <p:cNvCxnSpPr>
            <a:stCxn id="12" idx="2"/>
          </p:cNvCxnSpPr>
          <p:nvPr/>
        </p:nvCxnSpPr>
        <p:spPr bwMode="auto">
          <a:xfrm>
            <a:off x="2476500" y="6019800"/>
            <a:ext cx="0" cy="419100"/>
          </a:xfrm>
          <a:prstGeom prst="straightConnector1">
            <a:avLst/>
          </a:prstGeom>
          <a:solidFill>
            <a:schemeClr val="accent1"/>
          </a:solidFill>
          <a:ln w="25400" cap="flat" cmpd="sng" algn="ctr">
            <a:solidFill>
              <a:schemeClr val="tx1"/>
            </a:solidFill>
            <a:prstDash val="solid"/>
            <a:miter lim="800000"/>
            <a:headEnd type="none" w="med" len="med"/>
            <a:tailEnd type="arrow"/>
          </a:ln>
          <a:effectLst/>
        </p:spPr>
      </p:cxnSp>
      <p:sp>
        <p:nvSpPr>
          <p:cNvPr id="41" name="TextBox 40"/>
          <p:cNvSpPr txBox="1"/>
          <p:nvPr/>
        </p:nvSpPr>
        <p:spPr>
          <a:xfrm>
            <a:off x="2590800" y="6038850"/>
            <a:ext cx="561051" cy="369332"/>
          </a:xfrm>
          <a:prstGeom prst="rect">
            <a:avLst/>
          </a:prstGeom>
          <a:noFill/>
        </p:spPr>
        <p:txBody>
          <a:bodyPr wrap="none" rtlCol="0">
            <a:spAutoFit/>
          </a:bodyPr>
          <a:lstStyle/>
          <a:p>
            <a:r>
              <a:rPr lang="en-US" dirty="0" smtClean="0"/>
              <a:t>Yes</a:t>
            </a:r>
            <a:endParaRPr lang="en-US" dirty="0"/>
          </a:p>
        </p:txBody>
      </p:sp>
    </p:spTree>
    <p:extLst>
      <p:ext uri="{BB962C8B-B14F-4D97-AF65-F5344CB8AC3E}">
        <p14:creationId xmlns:p14="http://schemas.microsoft.com/office/powerpoint/2010/main" val="54068304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emplate">
  <a:themeElements>
    <a:clrScheme name="Studying Engineering 5th Edition">
      <a:dk1>
        <a:sysClr val="windowText" lastClr="000000"/>
      </a:dk1>
      <a:lt1>
        <a:sysClr val="window" lastClr="FFFFFF"/>
      </a:lt1>
      <a:dk2>
        <a:srgbClr val="696464"/>
      </a:dk2>
      <a:lt2>
        <a:srgbClr val="E9E5DC"/>
      </a:lt2>
      <a:accent1>
        <a:srgbClr val="A8492B"/>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267</TotalTime>
  <Words>1634</Words>
  <Application>Microsoft Office PowerPoint</Application>
  <PresentationFormat>On-screen Show (4:3)</PresentationFormat>
  <Paragraphs>227</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template</vt:lpstr>
      <vt:lpstr>Chapter 5</vt:lpstr>
      <vt:lpstr>Chapter Overview</vt:lpstr>
      <vt:lpstr>Reading for Comprehension</vt:lpstr>
      <vt:lpstr>Before You Read</vt:lpstr>
      <vt:lpstr>While You Read</vt:lpstr>
      <vt:lpstr>After You Read</vt:lpstr>
      <vt:lpstr>Analytical Problem Solving</vt:lpstr>
      <vt:lpstr>PowerPoint Presentation</vt:lpstr>
      <vt:lpstr>Effective use of Rereading</vt:lpstr>
      <vt:lpstr>Organizing Your Learning Process</vt:lpstr>
      <vt:lpstr>Master Each Level</vt:lpstr>
      <vt:lpstr>Procrastination</vt:lpstr>
      <vt:lpstr>Mastering the Material</vt:lpstr>
      <vt:lpstr>Desirable Difficulty</vt:lpstr>
      <vt:lpstr>Learn to Manage Your Time</vt:lpstr>
      <vt:lpstr>Benefits of Scheduling  Your Study Time</vt:lpstr>
      <vt:lpstr>How Many Hours Should You Study?</vt:lpstr>
      <vt:lpstr>Making Up Your Weekly Schedule</vt:lpstr>
      <vt:lpstr>Make a Serious Commitment to Your Study Time</vt:lpstr>
      <vt:lpstr>Daily and Long Term Planning</vt:lpstr>
      <vt:lpstr>Priority Management</vt:lpstr>
      <vt:lpstr>Priority Management</vt:lpstr>
      <vt:lpstr>Preparing For Tests</vt:lpstr>
      <vt:lpstr>Test-Taking Strategies</vt:lpstr>
      <vt:lpstr>Test Anxiety</vt:lpstr>
      <vt:lpstr>Making Effective Use of Your Peers</vt:lpstr>
      <vt:lpstr>Learning Modes</vt:lpstr>
      <vt:lpstr>Class Poll on  Collaborative Learning</vt:lpstr>
      <vt:lpstr>Why Do Students Study Alone?</vt:lpstr>
      <vt:lpstr>Benefits of Group Study</vt:lpstr>
      <vt:lpstr>Frequently Asked Questions</vt:lpstr>
      <vt:lpstr>Group Discussion Benefits of Group Study</vt:lpstr>
      <vt:lpstr>Alternate Group Exercise –  Experiential Lesson in Group Work</vt:lpstr>
    </vt:vector>
  </TitlesOfParts>
  <Manager>Steffen Peuker;Jennifer Mott</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Steffen Peuker;Jennifer Mott</dc:creator>
  <cp:lastModifiedBy>Steffen Peuker</cp:lastModifiedBy>
  <cp:revision>19</cp:revision>
  <dcterms:created xsi:type="dcterms:W3CDTF">2019-05-12T15:22:29Z</dcterms:created>
  <dcterms:modified xsi:type="dcterms:W3CDTF">2019-05-12T19:50:20Z</dcterms:modified>
</cp:coreProperties>
</file>