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A5CB-9952-47F7-8F64-6EF014C3C03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A05B-1CD7-49A4-9D3C-5951675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A2A15-3DEB-4534-8076-BD885B9EF00E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 useBgFill="1"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27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54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40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64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07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94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55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70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225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41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15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 useBgFill="1"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853129E-140E-431F-87FB-455BC6654E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3657600" cy="334645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Broadening Your Education </a:t>
            </a:r>
            <a:endParaRPr lang="en-US" sz="44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0"/>
            <a:ext cx="3600714" cy="46904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l"/>
            <a:r>
              <a:rPr lang="en-US" sz="6000" dirty="0"/>
              <a:t>Chapter 7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37796"/>
            <a:ext cx="1524000" cy="124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493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Measure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year in school</a:t>
            </a:r>
          </a:p>
          <a:p>
            <a:endParaRPr lang="en-US" dirty="0"/>
          </a:p>
          <a:p>
            <a:r>
              <a:rPr lang="en-US" dirty="0"/>
              <a:t>Your academic performance</a:t>
            </a:r>
          </a:p>
          <a:p>
            <a:endParaRPr lang="en-US" dirty="0"/>
          </a:p>
          <a:p>
            <a:r>
              <a:rPr lang="en-US" dirty="0"/>
              <a:t>Your personal qualifications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38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Job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4724400" cy="3733800"/>
          </a:xfrm>
        </p:spPr>
        <p:txBody>
          <a:bodyPr/>
          <a:lstStyle/>
          <a:p>
            <a:r>
              <a:rPr lang="en-US" dirty="0"/>
              <a:t>Preparing a resume</a:t>
            </a:r>
          </a:p>
          <a:p>
            <a:r>
              <a:rPr lang="en-US" dirty="0"/>
              <a:t>Preparing a cover letter</a:t>
            </a:r>
          </a:p>
          <a:p>
            <a:r>
              <a:rPr lang="en-US" dirty="0"/>
              <a:t>Developing your interviewing skills</a:t>
            </a:r>
          </a:p>
          <a:p>
            <a:r>
              <a:rPr lang="en-US" dirty="0"/>
              <a:t>Identifying employment opportunities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382963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55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LinkedIn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LinkedIn profile is an online resume</a:t>
            </a:r>
          </a:p>
          <a:p>
            <a:r>
              <a:rPr lang="en-US" dirty="0"/>
              <a:t>R</a:t>
            </a:r>
            <a:r>
              <a:rPr lang="en-US" dirty="0" smtClean="0"/>
              <a:t>ecruiters </a:t>
            </a:r>
            <a:r>
              <a:rPr lang="en-US" dirty="0"/>
              <a:t>from </a:t>
            </a:r>
            <a:r>
              <a:rPr lang="en-US" dirty="0" smtClean="0"/>
              <a:t>companies use </a:t>
            </a:r>
            <a:r>
              <a:rPr lang="en-US" dirty="0"/>
              <a:t>LinkedIn to find potential future </a:t>
            </a:r>
            <a:r>
              <a:rPr lang="en-US" dirty="0" smtClean="0"/>
              <a:t>employees</a:t>
            </a:r>
          </a:p>
          <a:p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/>
              <a:t>a strong profile </a:t>
            </a:r>
            <a:r>
              <a:rPr lang="en-US" dirty="0" smtClean="0"/>
              <a:t>and keep </a:t>
            </a:r>
            <a:r>
              <a:rPr lang="en-US" dirty="0"/>
              <a:t>it up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89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</a:t>
            </a:r>
            <a:r>
              <a:rPr lang="en-US" dirty="0"/>
              <a:t>significant </a:t>
            </a:r>
            <a:r>
              <a:rPr lang="en-US" dirty="0" smtClean="0"/>
              <a:t>effort into </a:t>
            </a:r>
            <a:r>
              <a:rPr lang="en-US" dirty="0"/>
              <a:t>preparing yourself for </a:t>
            </a:r>
            <a:r>
              <a:rPr lang="en-US" dirty="0" smtClean="0"/>
              <a:t>interviews</a:t>
            </a:r>
          </a:p>
          <a:p>
            <a:r>
              <a:rPr lang="en-US" dirty="0" smtClean="0"/>
              <a:t>Practice interview questions</a:t>
            </a:r>
          </a:p>
          <a:p>
            <a:r>
              <a:rPr lang="en-US" dirty="0"/>
              <a:t>Learn as much as you can about the company, the job you are seeking, and </a:t>
            </a:r>
            <a:r>
              <a:rPr lang="en-US" dirty="0" smtClean="0"/>
              <a:t>the person </a:t>
            </a:r>
            <a:r>
              <a:rPr lang="en-US" dirty="0"/>
              <a:t>who will be interviewing </a:t>
            </a:r>
            <a:r>
              <a:rPr lang="en-US" dirty="0" smtClean="0"/>
              <a:t>you</a:t>
            </a:r>
          </a:p>
          <a:p>
            <a:r>
              <a:rPr lang="en-US" dirty="0"/>
              <a:t>STAR Strategy for </a:t>
            </a:r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Situation, Task, Action,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80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pter 7 - Graphic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657" y="2423160"/>
            <a:ext cx="4187343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Employment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r>
              <a:rPr lang="en-US" dirty="0"/>
              <a:t>Networking</a:t>
            </a:r>
          </a:p>
          <a:p>
            <a:r>
              <a:rPr lang="en-US" dirty="0"/>
              <a:t>Informational Interviews</a:t>
            </a:r>
          </a:p>
          <a:p>
            <a:r>
              <a:rPr lang="en-US" dirty="0"/>
              <a:t>On-campus interviews</a:t>
            </a:r>
          </a:p>
          <a:p>
            <a:r>
              <a:rPr lang="en-US" dirty="0"/>
              <a:t>Using the </a:t>
            </a:r>
            <a:r>
              <a:rPr lang="en-US" dirty="0" smtClean="0"/>
              <a:t>Internet, e.g.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Career fairs and other on campus resources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06" y="4419600"/>
            <a:ext cx="2424463" cy="76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61" y="5029200"/>
            <a:ext cx="2098675" cy="8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73" y="4419600"/>
            <a:ext cx="2381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5137020"/>
            <a:ext cx="1666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06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811768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53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" indent="-53975">
              <a:lnSpc>
                <a:spcPct val="90000"/>
              </a:lnSpc>
              <a:buNone/>
            </a:pPr>
            <a:r>
              <a:rPr lang="en-US" u="sng" dirty="0"/>
              <a:t>What is it?</a:t>
            </a:r>
          </a:p>
          <a:p>
            <a:pPr marL="53975" indent="-53975">
              <a:lnSpc>
                <a:spcPct val="90000"/>
              </a:lnSpc>
              <a:buNone/>
            </a:pPr>
            <a:r>
              <a:rPr lang="en-US" dirty="0"/>
              <a:t> – </a:t>
            </a:r>
            <a:r>
              <a:rPr lang="en-US" i="1" dirty="0"/>
              <a:t>An information gathering session.  Not a job </a:t>
            </a:r>
            <a:r>
              <a:rPr lang="en-US" i="1" dirty="0" smtClean="0"/>
              <a:t>interview. You </a:t>
            </a:r>
            <a:r>
              <a:rPr lang="en-US" i="1" dirty="0"/>
              <a:t>are interviewing the employer.</a:t>
            </a:r>
          </a:p>
          <a:p>
            <a:endParaRPr lang="en-US" dirty="0" smtClean="0"/>
          </a:p>
          <a:p>
            <a:r>
              <a:rPr lang="en-US" dirty="0" smtClean="0"/>
              <a:t>Preparing </a:t>
            </a:r>
            <a:r>
              <a:rPr lang="en-US" dirty="0"/>
              <a:t>for the informational interview</a:t>
            </a:r>
          </a:p>
          <a:p>
            <a:r>
              <a:rPr lang="en-US" dirty="0"/>
              <a:t> Conducting the interview</a:t>
            </a:r>
          </a:p>
          <a:p>
            <a:r>
              <a:rPr lang="en-US" dirty="0"/>
              <a:t> Following up on the interview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56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4876800" cy="3733800"/>
          </a:xfrm>
        </p:spPr>
        <p:txBody>
          <a:bodyPr/>
          <a:lstStyle/>
          <a:p>
            <a:r>
              <a:rPr lang="en-US" dirty="0"/>
              <a:t>Benefits</a:t>
            </a:r>
          </a:p>
          <a:p>
            <a:endParaRPr lang="en-US" dirty="0"/>
          </a:p>
          <a:p>
            <a:r>
              <a:rPr lang="en-US" dirty="0"/>
              <a:t>Can You Do It?</a:t>
            </a:r>
          </a:p>
          <a:p>
            <a:endParaRPr lang="en-US" dirty="0"/>
          </a:p>
          <a:p>
            <a:r>
              <a:rPr lang="en-US" dirty="0"/>
              <a:t>Finding a Study Abroad Program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804759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87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Study Abroad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Developing greater self-confidence, independence, self-reliance, and maturity</a:t>
            </a:r>
          </a:p>
          <a:p>
            <a:r>
              <a:rPr lang="en-US" dirty="0"/>
              <a:t>Broadening your world understanding and gaining a new perspective on the world</a:t>
            </a:r>
          </a:p>
          <a:p>
            <a:r>
              <a:rPr lang="en-US" dirty="0"/>
              <a:t>Improving your cross-cultural communication skills </a:t>
            </a:r>
          </a:p>
          <a:p>
            <a:r>
              <a:rPr lang="en-US" dirty="0"/>
              <a:t>Developing your ability to adapt to new and unfamiliar environments</a:t>
            </a:r>
          </a:p>
          <a:p>
            <a:r>
              <a:rPr lang="en-US" dirty="0"/>
              <a:t>Building second language skills </a:t>
            </a:r>
          </a:p>
          <a:p>
            <a:r>
              <a:rPr lang="en-US" dirty="0"/>
              <a:t>Making new and lasting contacts and friendships </a:t>
            </a:r>
          </a:p>
          <a:p>
            <a:r>
              <a:rPr lang="en-US" dirty="0"/>
              <a:t>Distinguishing yourself from your peers in a future job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8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4800600" cy="3733800"/>
          </a:xfrm>
        </p:spPr>
        <p:txBody>
          <a:bodyPr/>
          <a:lstStyle/>
          <a:p>
            <a:r>
              <a:rPr lang="en-US" dirty="0"/>
              <a:t>Length of time abroad</a:t>
            </a:r>
          </a:p>
          <a:p>
            <a:r>
              <a:rPr lang="en-US" dirty="0"/>
              <a:t>When to go abroad</a:t>
            </a:r>
          </a:p>
          <a:p>
            <a:r>
              <a:rPr lang="en-US" dirty="0"/>
              <a:t>Host country</a:t>
            </a:r>
          </a:p>
          <a:p>
            <a:r>
              <a:rPr lang="en-US" dirty="0"/>
              <a:t>Method of financing</a:t>
            </a:r>
          </a:p>
          <a:p>
            <a:r>
              <a:rPr lang="en-US" dirty="0"/>
              <a:t>What to study while abroad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71" y="2430463"/>
            <a:ext cx="3899318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59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Your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This chapter is about:</a:t>
            </a:r>
          </a:p>
          <a:p>
            <a:pPr>
              <a:buNone/>
            </a:pPr>
            <a:r>
              <a:rPr lang="en-US" i="1" dirty="0"/>
              <a:t>Co-curricular/Extra curricular Activities</a:t>
            </a:r>
          </a:p>
          <a:p>
            <a:r>
              <a:rPr lang="en-US" dirty="0">
                <a:latin typeface="Arial" charset="0"/>
              </a:rPr>
              <a:t>Things no one will make you do.  You will have to take initiative and “step up to the plate” to take advantage of these things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But things that may have greater educational value than even your required coursework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Study Abroad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4038600" cy="3733800"/>
          </a:xfrm>
        </p:spPr>
        <p:txBody>
          <a:bodyPr/>
          <a:lstStyle/>
          <a:p>
            <a:r>
              <a:rPr lang="en-US" dirty="0" smtClean="0"/>
              <a:t>Programs </a:t>
            </a:r>
            <a:r>
              <a:rPr lang="en-US" dirty="0"/>
              <a:t>sponsored by your university</a:t>
            </a:r>
          </a:p>
          <a:p>
            <a:r>
              <a:rPr lang="en-US" dirty="0" smtClean="0"/>
              <a:t>Programs </a:t>
            </a:r>
            <a:r>
              <a:rPr lang="en-US" dirty="0"/>
              <a:t>not sponsored by your university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910934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65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438400"/>
            <a:ext cx="34258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Something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Helpful feedback is:</a:t>
            </a:r>
          </a:p>
          <a:p>
            <a:pPr lvl="2"/>
            <a:r>
              <a:rPr lang="en-US" dirty="0" smtClean="0"/>
              <a:t>Descriptive</a:t>
            </a:r>
            <a:r>
              <a:rPr lang="en-US" dirty="0"/>
              <a:t>, NOT </a:t>
            </a:r>
            <a:r>
              <a:rPr lang="en-US" dirty="0" smtClean="0"/>
              <a:t>evaluative</a:t>
            </a:r>
          </a:p>
          <a:p>
            <a:pPr lvl="2"/>
            <a:r>
              <a:rPr lang="en-US" dirty="0" smtClean="0"/>
              <a:t>Specific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sable</a:t>
            </a:r>
            <a:endParaRPr lang="en-US" dirty="0"/>
          </a:p>
          <a:p>
            <a:r>
              <a:rPr lang="en-US" dirty="0"/>
              <a:t>Serving as an ambassador</a:t>
            </a:r>
          </a:p>
          <a:p>
            <a:r>
              <a:rPr lang="en-US" dirty="0"/>
              <a:t>Helping other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1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  <a:br>
              <a:rPr lang="en-US" dirty="0"/>
            </a:br>
            <a:r>
              <a:rPr lang="en-US" dirty="0"/>
              <a:t>Student “Power”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Unicode MS" pitchFamily="34" charset="-128"/>
              </a:rPr>
              <a:t>Power (“the ability to influence others”) comes from at least three sources: </a:t>
            </a:r>
          </a:p>
          <a:p>
            <a:pPr marL="514350" indent="-514350">
              <a:buSzPct val="100000"/>
              <a:buFont typeface="Wingdings" pitchFamily="2" charset="2"/>
              <a:buAutoNum type="arabicParenR"/>
            </a:pPr>
            <a:r>
              <a:rPr lang="en-US" dirty="0">
                <a:latin typeface="Arial Unicode MS" pitchFamily="34" charset="-128"/>
              </a:rPr>
              <a:t>position</a:t>
            </a:r>
          </a:p>
          <a:p>
            <a:pPr marL="514350" indent="-514350">
              <a:buSzPct val="100000"/>
              <a:buFont typeface="Wingdings" pitchFamily="2" charset="2"/>
              <a:buAutoNum type="arabicParenR"/>
            </a:pPr>
            <a:r>
              <a:rPr lang="en-US" dirty="0">
                <a:latin typeface="Arial Unicode MS" pitchFamily="34" charset="-128"/>
              </a:rPr>
              <a:t>knowledge</a:t>
            </a:r>
          </a:p>
          <a:p>
            <a:pPr marL="514350" indent="-514350">
              <a:buSzPct val="100000"/>
              <a:buFont typeface="Wingdings" pitchFamily="2" charset="2"/>
              <a:buAutoNum type="arabicParenR"/>
            </a:pPr>
            <a:r>
              <a:rPr lang="en-US" dirty="0">
                <a:latin typeface="Arial Unicode MS" pitchFamily="34" charset="-128"/>
              </a:rPr>
              <a:t>person</a:t>
            </a:r>
          </a:p>
          <a:p>
            <a:pPr marL="0" indent="0">
              <a:buNone/>
            </a:pPr>
            <a:endParaRPr lang="en-US" sz="1050" dirty="0">
              <a:latin typeface="Arial Unicode MS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itchFamily="34" charset="-128"/>
              </a:rPr>
              <a:t>In your group, discuss the “power” that comes to you from your position as a “student”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5943600"/>
            <a:ext cx="73152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fontScale="77500" lnSpcReduction="20000"/>
          </a:bodyPr>
          <a:lstStyle/>
          <a:p>
            <a:r>
              <a:rPr lang="en-US" sz="2800" dirty="0"/>
              <a:t>Appoint a leader to keep the discussion on topic and a recorder to document what was learned and report out</a:t>
            </a:r>
          </a:p>
        </p:txBody>
      </p:sp>
    </p:spTree>
    <p:extLst>
      <p:ext uri="{BB962C8B-B14F-4D97-AF65-F5344CB8AC3E}">
        <p14:creationId xmlns:p14="http://schemas.microsoft.com/office/powerpoint/2010/main" val="3803468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Group Discussion Topic</a:t>
            </a:r>
            <a:br>
              <a:rPr lang="en-US" dirty="0"/>
            </a:br>
            <a:r>
              <a:rPr lang="en-US" dirty="0"/>
              <a:t>Interviewing for Summer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your group, develop a list of 7-10 questions you would expect to be asked during an interview for an engineering-related summer </a:t>
            </a:r>
            <a:r>
              <a:rPr lang="en-US" dirty="0" smtClean="0"/>
              <a:t>job/internship.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Take turns asking the questions to group members and having them respond.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9200" y="5943600"/>
            <a:ext cx="73152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fontScale="77500" lnSpcReduction="20000"/>
          </a:bodyPr>
          <a:lstStyle/>
          <a:p>
            <a:r>
              <a:rPr lang="en-US" sz="2800" dirty="0"/>
              <a:t>Appoint a leader to keep the discussion on topic and a recorder to document what was learned and report out</a:t>
            </a:r>
          </a:p>
        </p:txBody>
      </p:sp>
    </p:spTree>
    <p:extLst>
      <p:ext uri="{BB962C8B-B14F-4D97-AF65-F5344CB8AC3E}">
        <p14:creationId xmlns:p14="http://schemas.microsoft.com/office/powerpoint/2010/main" val="3341551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Co-curricular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 Unicode MS" pitchFamily="34" charset="-128"/>
              </a:rPr>
              <a:t>Participation in student organizations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 Unicode MS" pitchFamily="34" charset="-128"/>
              </a:rPr>
              <a:t>Participation in engineering projects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 Unicode MS" pitchFamily="34" charset="-128"/>
              </a:rPr>
              <a:t>Pre-professional employment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 Unicode MS" pitchFamily="34" charset="-128"/>
              </a:rPr>
              <a:t>Study Abroad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 Unicode MS" pitchFamily="34" charset="-128"/>
              </a:rPr>
              <a:t>Putting something back (service</a:t>
            </a:r>
            <a:r>
              <a:rPr lang="en-US" dirty="0" smtClean="0">
                <a:latin typeface="Arial Unicode MS" pitchFamily="34" charset="-128"/>
              </a:rPr>
              <a:t>)</a:t>
            </a:r>
            <a:endParaRPr lang="en-US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732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Engineering </a:t>
            </a:r>
            <a:br>
              <a:rPr lang="en-US" dirty="0"/>
            </a:br>
            <a:r>
              <a:rPr lang="en-US" dirty="0"/>
              <a:t>Student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00600"/>
            <a:ext cx="7620000" cy="1905000"/>
          </a:xfrm>
        </p:spPr>
        <p:txBody>
          <a:bodyPr>
            <a:normAutofit fontScale="85000" lnSpcReduction="20000"/>
          </a:bodyPr>
          <a:lstStyle/>
          <a:p>
            <a:pPr marL="454025" indent="-454025">
              <a:tabLst>
                <a:tab pos="398463" algn="l"/>
              </a:tabLst>
            </a:pPr>
            <a:r>
              <a:rPr lang="en-US" dirty="0">
                <a:latin typeface="Arial Unicode MS" pitchFamily="34" charset="-128"/>
              </a:rPr>
              <a:t>Student chapters of discipline-specific engineering societies</a:t>
            </a:r>
          </a:p>
          <a:p>
            <a:pPr marL="454025" indent="-454025">
              <a:tabLst>
                <a:tab pos="398463" algn="l"/>
              </a:tabLst>
            </a:pPr>
            <a:r>
              <a:rPr lang="en-US" dirty="0">
                <a:latin typeface="Arial Unicode MS" pitchFamily="34" charset="-128"/>
              </a:rPr>
              <a:t>Engineering honor societies</a:t>
            </a:r>
          </a:p>
          <a:p>
            <a:pPr marL="454025" indent="-454025">
              <a:tabLst>
                <a:tab pos="398463" algn="l"/>
              </a:tabLst>
            </a:pPr>
            <a:r>
              <a:rPr lang="en-US" dirty="0">
                <a:latin typeface="Arial Unicode MS" pitchFamily="34" charset="-128"/>
              </a:rPr>
              <a:t>Ethnic and gender-based student organizations</a:t>
            </a:r>
          </a:p>
          <a:p>
            <a:pPr marL="454025" indent="-454025">
              <a:tabLst>
                <a:tab pos="398463" algn="l"/>
              </a:tabLst>
            </a:pPr>
            <a:r>
              <a:rPr lang="en-US" dirty="0">
                <a:latin typeface="Arial Unicode MS" pitchFamily="34" charset="-128"/>
              </a:rPr>
              <a:t>Engineering student council</a:t>
            </a:r>
          </a:p>
          <a:p>
            <a:endParaRPr lang="en-US" dirty="0"/>
          </a:p>
        </p:txBody>
      </p:sp>
      <p:pic>
        <p:nvPicPr>
          <p:cNvPr id="4" name="Picture 3" descr="student_organiz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4343400" cy="24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4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Participation in Student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your social needs</a:t>
            </a:r>
          </a:p>
          <a:p>
            <a:r>
              <a:rPr lang="en-US" dirty="0"/>
              <a:t>Develop your leadership and organizational skills</a:t>
            </a:r>
          </a:p>
          <a:p>
            <a:r>
              <a:rPr lang="en-US" dirty="0"/>
              <a:t>Engage in professional development activities</a:t>
            </a:r>
          </a:p>
          <a:p>
            <a:r>
              <a:rPr lang="en-US" dirty="0"/>
              <a:t>Receive academic support</a:t>
            </a:r>
          </a:p>
          <a:p>
            <a:r>
              <a:rPr lang="en-US" dirty="0"/>
              <a:t>Participate in service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76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</a:t>
            </a:r>
            <a:br>
              <a:rPr lang="en-US" dirty="0"/>
            </a:br>
            <a:r>
              <a:rPr lang="en-US" dirty="0"/>
              <a:t>Engineering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4800600" cy="3733800"/>
          </a:xfrm>
        </p:spPr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design competitions</a:t>
            </a:r>
            <a:endParaRPr lang="en-US" dirty="0"/>
          </a:p>
          <a:p>
            <a:r>
              <a:rPr lang="en-US" dirty="0"/>
              <a:t>Technical </a:t>
            </a:r>
            <a:r>
              <a:rPr lang="en-US" dirty="0" smtClean="0"/>
              <a:t>paper </a:t>
            </a:r>
            <a:br>
              <a:rPr lang="en-US" dirty="0" smtClean="0"/>
            </a:br>
            <a:r>
              <a:rPr lang="en-US" dirty="0" smtClean="0"/>
              <a:t>contests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Design clinics</a:t>
            </a:r>
          </a:p>
          <a:p>
            <a:r>
              <a:rPr lang="en-US" dirty="0" smtClean="0"/>
              <a:t>Undergraduate Research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Research </a:t>
            </a:r>
            <a:r>
              <a:rPr lang="en-US" dirty="0"/>
              <a:t>Experience for Undergraduates (REU)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arvey mudd design clin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62200"/>
            <a:ext cx="4419600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25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Pre-Professional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4724400" cy="3733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Summer </a:t>
            </a:r>
            <a:r>
              <a:rPr lang="en-US" dirty="0" smtClean="0"/>
              <a:t>jobs, Internships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Part-time jobs</a:t>
            </a:r>
          </a:p>
          <a:p>
            <a:r>
              <a:rPr lang="en-US" dirty="0"/>
              <a:t>Cooperative education (“co-op”) experiences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08237"/>
            <a:ext cx="3192463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14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Pre-Professional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job search skills</a:t>
            </a:r>
          </a:p>
          <a:p>
            <a:r>
              <a:rPr lang="en-US" dirty="0"/>
              <a:t>Gain exposure to engineering practice</a:t>
            </a:r>
          </a:p>
          <a:p>
            <a:r>
              <a:rPr lang="en-US" dirty="0"/>
              <a:t>Make money</a:t>
            </a:r>
          </a:p>
          <a:p>
            <a:r>
              <a:rPr lang="en-US" dirty="0"/>
              <a:t>Apply your knowledge, skills, and abilities</a:t>
            </a:r>
          </a:p>
          <a:p>
            <a:r>
              <a:rPr lang="en-US" dirty="0"/>
              <a:t>Strengthen motivation to succeed in engineering study</a:t>
            </a:r>
          </a:p>
          <a:p>
            <a:r>
              <a:rPr lang="en-US" dirty="0"/>
              <a:t>Gain references for future </a:t>
            </a:r>
            <a:r>
              <a:rPr lang="en-US" dirty="0" smtClean="0"/>
              <a:t>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1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 program of study at an institution of higher education under which regular students undertake academic study for specified periods of time alternating with work experience in government, industry, business</a:t>
            </a:r>
            <a:r>
              <a:rPr lang="en-US" dirty="0"/>
              <a:t> . .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873"/>
            <a:ext cx="2282279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3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Studying Engineering 5th Editio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A8492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143</TotalTime>
  <Words>653</Words>
  <Application>Microsoft Office PowerPoint</Application>
  <PresentationFormat>On-screen Show (4:3)</PresentationFormat>
  <Paragraphs>125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</vt:lpstr>
      <vt:lpstr>Chapter 7</vt:lpstr>
      <vt:lpstr>Broadening Your Education</vt:lpstr>
      <vt:lpstr>Examples of  Co-curricular Activities</vt:lpstr>
      <vt:lpstr>Types of Engineering  Student Organizations</vt:lpstr>
      <vt:lpstr>Benefits of Participation in Student Organizations</vt:lpstr>
      <vt:lpstr>Participation in  Engineering Projects</vt:lpstr>
      <vt:lpstr>Pre-Professional Employment</vt:lpstr>
      <vt:lpstr>Benefits of Pre-Professional Employment</vt:lpstr>
      <vt:lpstr>Cooperative Education</vt:lpstr>
      <vt:lpstr>How Do You Measure Up?</vt:lpstr>
      <vt:lpstr>Conducting a Job Search</vt:lpstr>
      <vt:lpstr>Set Up a LinkedIn Profile</vt:lpstr>
      <vt:lpstr>Interview Skills</vt:lpstr>
      <vt:lpstr>Identifying Employment Opportunities</vt:lpstr>
      <vt:lpstr>PowerPoint Presentation</vt:lpstr>
      <vt:lpstr>Informational Interview</vt:lpstr>
      <vt:lpstr>Study Abroad</vt:lpstr>
      <vt:lpstr>Benefits of Study Abroad</vt:lpstr>
      <vt:lpstr>Can You Do It?</vt:lpstr>
      <vt:lpstr>Finding a Study Abroad Program</vt:lpstr>
      <vt:lpstr>Putting Something Back</vt:lpstr>
      <vt:lpstr>Group Discussion Student “Power”</vt:lpstr>
      <vt:lpstr>Alternate Group Discussion Topic Interviewing for Summer Job</vt:lpstr>
    </vt:vector>
  </TitlesOfParts>
  <Manager>Steffen Peuker;Jennifer Mott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Steffen Peuker;Jennifer Mott</dc:creator>
  <cp:lastModifiedBy>Steffen Peuker</cp:lastModifiedBy>
  <cp:revision>8</cp:revision>
  <dcterms:created xsi:type="dcterms:W3CDTF">2019-05-21T17:07:40Z</dcterms:created>
  <dcterms:modified xsi:type="dcterms:W3CDTF">2019-05-21T19:30:52Z</dcterms:modified>
</cp:coreProperties>
</file>