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6FDFA-B8CD-432F-A0BB-E2D7B6C46044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6FAF-2A03-445F-9F88-BB5C1DD84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0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A2A15-3DEB-4534-8076-BD885B9EF00E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kumimoji="1" lang="en-US" altLang="en-US"/>
          </a:p>
        </p:txBody>
      </p:sp>
      <p:sp useBgFill="1"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kumimoji="1" lang="en-US" altLang="en-US"/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53129E-140E-431F-87FB-455BC6654EB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10" name="Footer Placeholder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7275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0546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3403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564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8075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2943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1550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7709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2250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0417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115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 useBgFill="1"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kumimoji="1" lang="en-US" alt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7853129E-140E-431F-87FB-455BC6654EBB}" type="datetimeFigureOut">
              <a:rPr lang="en-US" smtClean="0"/>
              <a:t>4/13/2019</a:t>
            </a:fld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971800"/>
            <a:ext cx="3657600" cy="334645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400" b="1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This Book Has to Offer and How to Get It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990600"/>
            <a:ext cx="3600714" cy="469040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l"/>
            <a:r>
              <a:rPr lang="en-US" sz="6000" dirty="0"/>
              <a:t>Prologue</a:t>
            </a:r>
          </a:p>
        </p:txBody>
      </p:sp>
    </p:spTree>
    <p:extLst>
      <p:ext uri="{BB962C8B-B14F-4D97-AF65-F5344CB8AC3E}">
        <p14:creationId xmlns:p14="http://schemas.microsoft.com/office/powerpoint/2010/main" val="25680769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8001000" cy="4419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/>
              <a:t>Take a few minutes to read the “Student </a:t>
            </a:r>
          </a:p>
          <a:p>
            <a:pPr algn="ctr">
              <a:spcBef>
                <a:spcPts val="0"/>
              </a:spcBef>
              <a:buNone/>
            </a:pPr>
            <a:r>
              <a:rPr lang="en-US" dirty="0"/>
              <a:t>Testimonial” on Pages 5-7 of the text</a:t>
            </a:r>
          </a:p>
          <a:p>
            <a:pPr algn="ctr">
              <a:buNone/>
            </a:pPr>
            <a:r>
              <a:rPr lang="en-US" dirty="0" smtClean="0"/>
              <a:t>Pair </a:t>
            </a:r>
            <a:r>
              <a:rPr lang="en-US" dirty="0"/>
              <a:t>up with the person next to you and take </a:t>
            </a:r>
          </a:p>
          <a:p>
            <a:pPr algn="ctr">
              <a:spcBef>
                <a:spcPts val="0"/>
              </a:spcBef>
              <a:buNone/>
            </a:pPr>
            <a:r>
              <a:rPr lang="en-US" dirty="0"/>
              <a:t>turns explaining the following</a:t>
            </a:r>
            <a:r>
              <a:rPr lang="en-US" dirty="0" smtClean="0"/>
              <a:t>:</a:t>
            </a:r>
          </a:p>
          <a:p>
            <a:pPr algn="ctr">
              <a:spcBef>
                <a:spcPts val="0"/>
              </a:spcBef>
              <a:buNone/>
            </a:pPr>
            <a:endParaRPr lang="en-US" sz="900" dirty="0"/>
          </a:p>
          <a:p>
            <a:r>
              <a:rPr lang="en-US" sz="2400" dirty="0"/>
              <a:t>What the student discussed in his/her testimonial</a:t>
            </a:r>
          </a:p>
          <a:p>
            <a:r>
              <a:rPr lang="en-US" sz="2400" dirty="0"/>
              <a:t>What reading the testimonial </a:t>
            </a:r>
            <a:r>
              <a:rPr lang="en-US" sz="2400" i="1" dirty="0"/>
              <a:t>meant</a:t>
            </a:r>
            <a:r>
              <a:rPr lang="en-US" sz="2400" dirty="0"/>
              <a:t> to you</a:t>
            </a:r>
          </a:p>
          <a:p>
            <a:r>
              <a:rPr lang="en-US" sz="2400" dirty="0"/>
              <a:t>One or two questions you have about what you read</a:t>
            </a:r>
          </a:p>
          <a:p>
            <a:r>
              <a:rPr lang="en-US" sz="2400" dirty="0"/>
              <a:t>Changes you are willing to make based on what you </a:t>
            </a:r>
            <a:r>
              <a:rPr lang="en-US" sz="2400" dirty="0" smtClean="0"/>
              <a:t>read</a:t>
            </a:r>
            <a:endParaRPr lang="en-US" sz="3600" dirty="0"/>
          </a:p>
          <a:p>
            <a:pPr algn="ctr">
              <a:buNone/>
            </a:pPr>
            <a:r>
              <a:rPr lang="en-US" dirty="0"/>
              <a:t>Be prepared to share what your partner </a:t>
            </a:r>
          </a:p>
          <a:p>
            <a:pPr algn="ctr">
              <a:spcBef>
                <a:spcPts val="0"/>
              </a:spcBef>
              <a:buNone/>
            </a:pPr>
            <a:r>
              <a:rPr lang="en-US" dirty="0"/>
              <a:t>told you with the class.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646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Prologue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0110" indent="-742950">
              <a:buSzPct val="100000"/>
              <a:buFont typeface="+mj-lt"/>
              <a:buAutoNum type="arabicPeriod"/>
            </a:pPr>
            <a:r>
              <a:rPr lang="en-US" sz="3600" b="1" dirty="0"/>
              <a:t>Convince you of the potential of this course and the book to make a difference in your life</a:t>
            </a:r>
          </a:p>
          <a:p>
            <a:pPr marL="594360" indent="-457200">
              <a:buSzPct val="100000"/>
              <a:buFont typeface="+mj-lt"/>
              <a:buAutoNum type="arabicPeriod"/>
            </a:pPr>
            <a:endParaRPr lang="en-US" sz="2000" b="1" dirty="0"/>
          </a:p>
          <a:p>
            <a:pPr marL="880110" indent="-742950">
              <a:buSzPct val="100000"/>
              <a:buFont typeface="+mj-lt"/>
              <a:buAutoNum type="arabicPeriod"/>
            </a:pPr>
            <a:r>
              <a:rPr lang="en-US" sz="3600" b="1" dirty="0"/>
              <a:t>Give you guidance on how to realize that potential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3358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of This Course Compared to </a:t>
            </a:r>
            <a:r>
              <a:rPr lang="en-US" dirty="0" smtClean="0"/>
              <a:t>an only Content-Focused </a:t>
            </a:r>
            <a:r>
              <a:rPr lang="en-US" dirty="0"/>
              <a:t>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otential of course - fina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981200"/>
            <a:ext cx="3942180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0253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Payoff for Getting the Maximum Potential Available from This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Develop skills that will enhance your success in engineering study</a:t>
            </a:r>
          </a:p>
          <a:p>
            <a:endParaRPr lang="en-US" sz="3600" b="1" dirty="0"/>
          </a:p>
          <a:p>
            <a:r>
              <a:rPr lang="en-US" sz="3600" b="1" dirty="0"/>
              <a:t>Give you the skills needed to be a successful engineering professional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65529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Mirror 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0"/>
            <a:ext cx="8001000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Purpose of a mirror – To see whether you meet a standard you have set for your appearance and make changes based on what you see.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Purpose of the book as a mirror – To see your deepest self (values, aspirations, approaches) and make changes based on what you see.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"/>
            <a:ext cx="2876550" cy="289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4777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Purpose of This Course and the </a:t>
            </a:r>
            <a:r>
              <a:rPr lang="en-US" sz="3200" dirty="0" smtClean="0"/>
              <a:t>Book: To </a:t>
            </a:r>
            <a:r>
              <a:rPr lang="en-US" sz="3200" dirty="0"/>
              <a:t>bring about change in </a:t>
            </a:r>
            <a:r>
              <a:rPr lang="en-US" sz="3200" u="sng" dirty="0"/>
              <a:t>you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u="sng" dirty="0">
                <a:latin typeface="Arial" pitchFamily="34" charset="0"/>
                <a:cs typeface="Arial" pitchFamily="34" charset="0"/>
              </a:rPr>
              <a:t>Change what?</a:t>
            </a:r>
          </a:p>
          <a:p>
            <a:endParaRPr lang="en-US" sz="1200" u="sng" dirty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/>
              <a:t>The way you think about things (your attitudes, values, mindsets, world views)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/>
              <a:t>The way you go about things (your actions, behaviors)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761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Grab the Brass Ring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8001000" cy="4419600"/>
          </a:xfrm>
        </p:spPr>
        <p:txBody>
          <a:bodyPr>
            <a:normAutofit fontScale="92500" lnSpcReduction="10000"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dirty="0"/>
              <a:t>Reasons you might not be ready for what this course has to offer.</a:t>
            </a:r>
          </a:p>
          <a:p>
            <a:pPr marL="0">
              <a:spcBef>
                <a:spcPts val="0"/>
              </a:spcBef>
              <a:buNone/>
            </a:pPr>
            <a:endParaRPr lang="en-US" sz="2000" dirty="0"/>
          </a:p>
          <a:p>
            <a:r>
              <a:rPr lang="en-US" dirty="0" smtClean="0"/>
              <a:t>You don’t realize its potential for </a:t>
            </a:r>
            <a:r>
              <a:rPr lang="en-US" u="sng" dirty="0" smtClean="0"/>
              <a:t>you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You may not believe you can change.</a:t>
            </a:r>
          </a:p>
          <a:p>
            <a:r>
              <a:rPr lang="en-US" dirty="0"/>
              <a:t>You may not want to change.</a:t>
            </a:r>
          </a:p>
          <a:p>
            <a:r>
              <a:rPr lang="en-US" dirty="0"/>
              <a:t>You may not know what to change.</a:t>
            </a:r>
          </a:p>
          <a:p>
            <a:r>
              <a:rPr lang="en-US" dirty="0"/>
              <a:t>You may not know how to </a:t>
            </a:r>
            <a:r>
              <a:rPr lang="en-US" dirty="0" smtClean="0"/>
              <a:t>change.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you get into academic difficulty down the road, come back to the principles in this book. </a:t>
            </a:r>
            <a:r>
              <a:rPr lang="en-US" dirty="0" smtClean="0"/>
              <a:t>THEY </a:t>
            </a:r>
            <a:r>
              <a:rPr lang="en-US" dirty="0"/>
              <a:t>WORK!!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erry-go-round-m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52400"/>
            <a:ext cx="1997565" cy="21336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800646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Realize the Maximum Potential from This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8001000" cy="4343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Read a portion of the book (sentence, paragraph, section, chapter) and develop answers to the following four questions:</a:t>
            </a:r>
          </a:p>
          <a:p>
            <a:pPr marL="0" indent="0">
              <a:buNone/>
            </a:pPr>
            <a:endParaRPr lang="en-US" sz="1600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What are key ideas contained in what you read?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What does what you read </a:t>
            </a:r>
            <a:r>
              <a:rPr lang="en-US" u="sng" dirty="0"/>
              <a:t>mean</a:t>
            </a:r>
            <a:r>
              <a:rPr lang="en-US" dirty="0"/>
              <a:t> to you?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What questions would you like to ask about what you read?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US" dirty="0"/>
              <a:t>What can you/will you change in your attitudes or behaviors as a result of what you read?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284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Ways to Get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Most from This 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4343400" cy="3733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The </a:t>
            </a:r>
            <a:r>
              <a:rPr lang="en-US" i="1" u="sng" dirty="0"/>
              <a:t>Reflections</a:t>
            </a:r>
            <a:r>
              <a:rPr lang="en-US" dirty="0"/>
              <a:t> in each chapter</a:t>
            </a:r>
          </a:p>
          <a:p>
            <a:pPr>
              <a:buFont typeface="Wingdings" pitchFamily="2" charset="2"/>
              <a:buChar char="Ø"/>
            </a:pPr>
            <a:endParaRPr lang="en-US" sz="1100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End of the chapter </a:t>
            </a:r>
            <a:r>
              <a:rPr lang="en-US" i="1" u="sng" dirty="0"/>
              <a:t>Problems</a:t>
            </a:r>
          </a:p>
          <a:p>
            <a:pPr>
              <a:buFont typeface="Wingdings" pitchFamily="2" charset="2"/>
              <a:buChar char="Ø"/>
            </a:pPr>
            <a:endParaRPr lang="en-US" sz="1100" dirty="0"/>
          </a:p>
          <a:p>
            <a:pPr>
              <a:buFont typeface="Wingdings" pitchFamily="2" charset="2"/>
              <a:buChar char="Ø"/>
            </a:pPr>
            <a:r>
              <a:rPr lang="en-US" i="1" u="sng" dirty="0"/>
              <a:t>Design project</a:t>
            </a:r>
            <a:r>
              <a:rPr lang="en-US" i="1" dirty="0"/>
              <a:t> </a:t>
            </a:r>
            <a:r>
              <a:rPr lang="en-US" dirty="0"/>
              <a:t>– “Design Your Process” (See: Appendix 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514600"/>
            <a:ext cx="3087794" cy="394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38125"/>
            <a:ext cx="2057266" cy="205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308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5th Edition of Studying Engineering">
  <a:themeElements>
    <a:clrScheme name="Studying Engineering 5th Editio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A8492B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5th Edition of Studying Engineering</Template>
  <TotalTime>2</TotalTime>
  <Words>462</Words>
  <Application>Microsoft Office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 5th Edition of Studying Engineering</vt:lpstr>
      <vt:lpstr>Prologue</vt:lpstr>
      <vt:lpstr>Purpose of the Prologue</vt:lpstr>
      <vt:lpstr>Potential of This Course Compared to an only Content-Focused Course</vt:lpstr>
      <vt:lpstr>Payoff for Getting the Maximum Potential Available from This Book</vt:lpstr>
      <vt:lpstr>Mirror Analogy</vt:lpstr>
      <vt:lpstr>Purpose of This Course and the Book: To bring about change in you.</vt:lpstr>
      <vt:lpstr>Grab the Brass Ring!</vt:lpstr>
      <vt:lpstr>How to Realize the Maximum Potential from This Book</vt:lpstr>
      <vt:lpstr>Additional Ways to Get  the Most from This Book</vt:lpstr>
      <vt:lpstr>Think-Pair-Share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Prologue</dc:title>
  <dc:creator>Steffen Peuker;Jennifer Mott</dc:creator>
  <cp:lastModifiedBy>Steffen Peuker</cp:lastModifiedBy>
  <cp:revision>2</cp:revision>
  <dcterms:created xsi:type="dcterms:W3CDTF">2019-04-13T18:54:29Z</dcterms:created>
  <dcterms:modified xsi:type="dcterms:W3CDTF">2019-04-13T19:27:29Z</dcterms:modified>
</cp:coreProperties>
</file>